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handoutMasterIdLst>
    <p:handoutMasterId r:id="rId24"/>
  </p:handoutMasterIdLst>
  <p:sldIdLst>
    <p:sldId id="256" r:id="rId2"/>
    <p:sldId id="269" r:id="rId3"/>
    <p:sldId id="260" r:id="rId4"/>
    <p:sldId id="257" r:id="rId5"/>
    <p:sldId id="272" r:id="rId6"/>
    <p:sldId id="258" r:id="rId7"/>
    <p:sldId id="259" r:id="rId8"/>
    <p:sldId id="264" r:id="rId9"/>
    <p:sldId id="282" r:id="rId10"/>
    <p:sldId id="261" r:id="rId11"/>
    <p:sldId id="280" r:id="rId12"/>
    <p:sldId id="265" r:id="rId13"/>
    <p:sldId id="266" r:id="rId14"/>
    <p:sldId id="273" r:id="rId15"/>
    <p:sldId id="279" r:id="rId16"/>
    <p:sldId id="262" r:id="rId17"/>
    <p:sldId id="267" r:id="rId18"/>
    <p:sldId id="275" r:id="rId19"/>
    <p:sldId id="276" r:id="rId20"/>
    <p:sldId id="274" r:id="rId21"/>
    <p:sldId id="281"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41630" autoAdjust="0"/>
  </p:normalViewPr>
  <p:slideViewPr>
    <p:cSldViewPr snapToGrid="0">
      <p:cViewPr varScale="1">
        <p:scale>
          <a:sx n="111" d="100"/>
          <a:sy n="111" d="100"/>
        </p:scale>
        <p:origin x="480" y="96"/>
      </p:cViewPr>
      <p:guideLst/>
    </p:cSldViewPr>
  </p:slideViewPr>
  <p:notesTextViewPr>
    <p:cViewPr>
      <p:scale>
        <a:sx n="1" d="1"/>
        <a:sy n="1" d="1"/>
      </p:scale>
      <p:origin x="0" y="0"/>
    </p:cViewPr>
  </p:notesTextViewPr>
  <p:notesViewPr>
    <p:cSldViewPr snapToGrid="0">
      <p:cViewPr varScale="1">
        <p:scale>
          <a:sx n="78" d="100"/>
          <a:sy n="78" d="100"/>
        </p:scale>
        <p:origin x="308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AA416EE-9136-4B4E-A5A4-A1F0C47370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EF3A0840-0114-409C-AB07-781D7FD93A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88F5D0-5161-453A-B38C-AD0994EFF3F5}" type="datetimeFigureOut">
              <a:rPr lang="de-DE" smtClean="0"/>
              <a:t>17.01.2024</a:t>
            </a:fld>
            <a:endParaRPr lang="de-DE" dirty="0"/>
          </a:p>
        </p:txBody>
      </p:sp>
      <p:sp>
        <p:nvSpPr>
          <p:cNvPr id="4" name="Fußzeilenplatzhalter 3">
            <a:extLst>
              <a:ext uri="{FF2B5EF4-FFF2-40B4-BE49-F238E27FC236}">
                <a16:creationId xmlns:a16="http://schemas.microsoft.com/office/drawing/2014/main" id="{122FEF43-3470-4625-AAE2-AD528397ED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47449827-B4E7-45A1-938B-D3CCFDC97C6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E28744-800F-485D-8558-483AAA5571FA}" type="slidenum">
              <a:rPr lang="de-DE" smtClean="0"/>
              <a:t>‹Nr.›</a:t>
            </a:fld>
            <a:endParaRPr lang="de-DE" dirty="0"/>
          </a:p>
        </p:txBody>
      </p:sp>
    </p:spTree>
    <p:extLst>
      <p:ext uri="{BB962C8B-B14F-4D97-AF65-F5344CB8AC3E}">
        <p14:creationId xmlns:p14="http://schemas.microsoft.com/office/powerpoint/2010/main" val="3704413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6AF367-0A98-4C18-94D6-253C9505AD50}" type="datetimeFigureOut">
              <a:rPr lang="de-DE" smtClean="0"/>
              <a:t>17.01.2024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6AC2B-1BA6-43C7-8085-722B00789C61}" type="slidenum">
              <a:rPr lang="de-DE" smtClean="0"/>
              <a:t>‹Nr.›</a:t>
            </a:fld>
            <a:endParaRPr lang="de-DE" dirty="0"/>
          </a:p>
        </p:txBody>
      </p:sp>
    </p:spTree>
    <p:extLst>
      <p:ext uri="{BB962C8B-B14F-4D97-AF65-F5344CB8AC3E}">
        <p14:creationId xmlns:p14="http://schemas.microsoft.com/office/powerpoint/2010/main" val="1787032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a:t>
            </a:fld>
            <a:endParaRPr lang="de-DE" dirty="0"/>
          </a:p>
        </p:txBody>
      </p:sp>
    </p:spTree>
    <p:extLst>
      <p:ext uri="{BB962C8B-B14F-4D97-AF65-F5344CB8AC3E}">
        <p14:creationId xmlns:p14="http://schemas.microsoft.com/office/powerpoint/2010/main" val="3494459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fontAlgn="base"/>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2</a:t>
            </a:fld>
            <a:endParaRPr lang="de-DE" dirty="0"/>
          </a:p>
        </p:txBody>
      </p:sp>
    </p:spTree>
    <p:extLst>
      <p:ext uri="{BB962C8B-B14F-4D97-AF65-F5344CB8AC3E}">
        <p14:creationId xmlns:p14="http://schemas.microsoft.com/office/powerpoint/2010/main" val="4184278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3</a:t>
            </a:fld>
            <a:endParaRPr lang="de-DE" dirty="0"/>
          </a:p>
        </p:txBody>
      </p:sp>
    </p:spTree>
    <p:extLst>
      <p:ext uri="{BB962C8B-B14F-4D97-AF65-F5344CB8AC3E}">
        <p14:creationId xmlns:p14="http://schemas.microsoft.com/office/powerpoint/2010/main" val="355487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br>
              <a:rPr lang="de-DE" sz="1050" dirty="0"/>
            </a:br>
            <a:endParaRPr lang="de-DE" dirty="0"/>
          </a:p>
        </p:txBody>
      </p:sp>
    </p:spTree>
    <p:extLst>
      <p:ext uri="{BB962C8B-B14F-4D97-AF65-F5344CB8AC3E}">
        <p14:creationId xmlns:p14="http://schemas.microsoft.com/office/powerpoint/2010/main" val="119084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973138"/>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5</a:t>
            </a:fld>
            <a:endParaRPr lang="de-DE" dirty="0"/>
          </a:p>
        </p:txBody>
      </p:sp>
    </p:spTree>
    <p:extLst>
      <p:ext uri="{BB962C8B-B14F-4D97-AF65-F5344CB8AC3E}">
        <p14:creationId xmlns:p14="http://schemas.microsoft.com/office/powerpoint/2010/main" val="681662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6</a:t>
            </a:fld>
            <a:endParaRPr lang="de-DE" dirty="0"/>
          </a:p>
        </p:txBody>
      </p:sp>
    </p:spTree>
    <p:extLst>
      <p:ext uri="{BB962C8B-B14F-4D97-AF65-F5344CB8AC3E}">
        <p14:creationId xmlns:p14="http://schemas.microsoft.com/office/powerpoint/2010/main" val="4186864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7</a:t>
            </a:fld>
            <a:endParaRPr lang="de-DE" dirty="0"/>
          </a:p>
        </p:txBody>
      </p:sp>
    </p:spTree>
    <p:extLst>
      <p:ext uri="{BB962C8B-B14F-4D97-AF65-F5344CB8AC3E}">
        <p14:creationId xmlns:p14="http://schemas.microsoft.com/office/powerpoint/2010/main" val="135176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106AC2B-1BA6-43C7-8085-722B00789C61}" type="slidenum">
              <a:rPr lang="de-DE" smtClean="0"/>
              <a:t>8</a:t>
            </a:fld>
            <a:endParaRPr lang="de-DE" dirty="0"/>
          </a:p>
        </p:txBody>
      </p:sp>
    </p:spTree>
    <p:extLst>
      <p:ext uri="{BB962C8B-B14F-4D97-AF65-F5344CB8AC3E}">
        <p14:creationId xmlns:p14="http://schemas.microsoft.com/office/powerpoint/2010/main" val="389830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49"/>
            <a:ext cx="5486400" cy="4429125"/>
          </a:xfrm>
        </p:spPr>
        <p:txBody>
          <a:bodyPr/>
          <a:lstStyle/>
          <a:p>
            <a:pPr algn="l">
              <a:buFont typeface="Arial" panose="020B0604020202020204" pitchFamily="34" charset="0"/>
              <a:buChar char="•"/>
            </a:pPr>
            <a:endParaRPr lang="de-DE" b="0" i="0" dirty="0">
              <a:solidFill>
                <a:srgbClr val="7A7A7A"/>
              </a:solidFill>
              <a:effectLst/>
              <a:latin typeface="Roboto" panose="02000000000000000000" pitchFamily="2" charset="0"/>
            </a:endParaRPr>
          </a:p>
          <a:p>
            <a:pPr algn="l"/>
            <a:r>
              <a:rPr lang="de-DE" b="0" i="0" dirty="0">
                <a:solidFill>
                  <a:srgbClr val="7A7A7A"/>
                </a:solidFill>
                <a:effectLst/>
                <a:latin typeface="Roboto" panose="02000000000000000000" pitchFamily="2" charset="0"/>
              </a:rPr>
              <a:t> </a:t>
            </a:r>
          </a:p>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9</a:t>
            </a:fld>
            <a:endParaRPr lang="de-DE" dirty="0"/>
          </a:p>
        </p:txBody>
      </p:sp>
    </p:spTree>
    <p:extLst>
      <p:ext uri="{BB962C8B-B14F-4D97-AF65-F5344CB8AC3E}">
        <p14:creationId xmlns:p14="http://schemas.microsoft.com/office/powerpoint/2010/main" val="191798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49"/>
            <a:ext cx="5486400" cy="4429125"/>
          </a:xfrm>
        </p:spPr>
        <p:txBody>
          <a:bodyPr/>
          <a:lstStyle/>
          <a:p>
            <a:pPr algn="l"/>
            <a:r>
              <a:rPr lang="de-DE" b="0" i="0" dirty="0">
                <a:solidFill>
                  <a:srgbClr val="7A7A7A"/>
                </a:solidFill>
                <a:effectLst/>
                <a:latin typeface="Roboto" panose="02000000000000000000" pitchFamily="2" charset="0"/>
              </a:rPr>
              <a:t> </a:t>
            </a:r>
          </a:p>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10</a:t>
            </a:fld>
            <a:endParaRPr lang="de-DE" dirty="0"/>
          </a:p>
        </p:txBody>
      </p:sp>
    </p:spTree>
    <p:extLst>
      <p:ext uri="{BB962C8B-B14F-4D97-AF65-F5344CB8AC3E}">
        <p14:creationId xmlns:p14="http://schemas.microsoft.com/office/powerpoint/2010/main" val="215832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11</a:t>
            </a:fld>
            <a:endParaRPr lang="de-DE" dirty="0"/>
          </a:p>
        </p:txBody>
      </p:sp>
    </p:spTree>
    <p:extLst>
      <p:ext uri="{BB962C8B-B14F-4D97-AF65-F5344CB8AC3E}">
        <p14:creationId xmlns:p14="http://schemas.microsoft.com/office/powerpoint/2010/main" val="2889183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12</a:t>
            </a:fld>
            <a:endParaRPr lang="de-DE" dirty="0"/>
          </a:p>
        </p:txBody>
      </p:sp>
    </p:spTree>
    <p:extLst>
      <p:ext uri="{BB962C8B-B14F-4D97-AF65-F5344CB8AC3E}">
        <p14:creationId xmlns:p14="http://schemas.microsoft.com/office/powerpoint/2010/main" val="4001745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13</a:t>
            </a:fld>
            <a:endParaRPr lang="de-DE" dirty="0"/>
          </a:p>
        </p:txBody>
      </p:sp>
    </p:spTree>
    <p:extLst>
      <p:ext uri="{BB962C8B-B14F-4D97-AF65-F5344CB8AC3E}">
        <p14:creationId xmlns:p14="http://schemas.microsoft.com/office/powerpoint/2010/main" val="1525706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i="0" dirty="0">
                <a:solidFill>
                  <a:srgbClr val="A2A3A5"/>
                </a:solidFill>
                <a:effectLst/>
                <a:latin typeface="futura pt"/>
              </a:rPr>
              <a:t>.</a:t>
            </a:r>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14</a:t>
            </a:fld>
            <a:endParaRPr lang="de-DE" dirty="0"/>
          </a:p>
        </p:txBody>
      </p:sp>
    </p:spTree>
    <p:extLst>
      <p:ext uri="{BB962C8B-B14F-4D97-AF65-F5344CB8AC3E}">
        <p14:creationId xmlns:p14="http://schemas.microsoft.com/office/powerpoint/2010/main" val="1869499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15</a:t>
            </a:fld>
            <a:endParaRPr lang="de-DE" dirty="0"/>
          </a:p>
        </p:txBody>
      </p:sp>
    </p:spTree>
    <p:extLst>
      <p:ext uri="{BB962C8B-B14F-4D97-AF65-F5344CB8AC3E}">
        <p14:creationId xmlns:p14="http://schemas.microsoft.com/office/powerpoint/2010/main" val="581426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106AC2B-1BA6-43C7-8085-722B00789C61}" type="slidenum">
              <a:rPr lang="de-DE" smtClean="0"/>
              <a:t>16</a:t>
            </a:fld>
            <a:endParaRPr lang="de-DE" dirty="0"/>
          </a:p>
        </p:txBody>
      </p:sp>
    </p:spTree>
    <p:extLst>
      <p:ext uri="{BB962C8B-B14F-4D97-AF65-F5344CB8AC3E}">
        <p14:creationId xmlns:p14="http://schemas.microsoft.com/office/powerpoint/2010/main" val="3082586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50"/>
            <a:ext cx="5486400" cy="3600450"/>
          </a:xfrm>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17</a:t>
            </a:fld>
            <a:endParaRPr lang="de-DE" dirty="0"/>
          </a:p>
        </p:txBody>
      </p:sp>
    </p:spTree>
    <p:extLst>
      <p:ext uri="{BB962C8B-B14F-4D97-AF65-F5344CB8AC3E}">
        <p14:creationId xmlns:p14="http://schemas.microsoft.com/office/powerpoint/2010/main" val="2684292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106AC2B-1BA6-43C7-8085-722B00789C61}" type="slidenum">
              <a:rPr lang="de-DE" smtClean="0"/>
              <a:t>18</a:t>
            </a:fld>
            <a:endParaRPr lang="de-DE" dirty="0"/>
          </a:p>
        </p:txBody>
      </p:sp>
    </p:spTree>
    <p:extLst>
      <p:ext uri="{BB962C8B-B14F-4D97-AF65-F5344CB8AC3E}">
        <p14:creationId xmlns:p14="http://schemas.microsoft.com/office/powerpoint/2010/main" val="2012116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106AC2B-1BA6-43C7-8085-722B00789C61}" type="slidenum">
              <a:rPr lang="de-DE" smtClean="0"/>
              <a:t>19</a:t>
            </a:fld>
            <a:endParaRPr lang="de-DE" dirty="0"/>
          </a:p>
        </p:txBody>
      </p:sp>
    </p:spTree>
    <p:extLst>
      <p:ext uri="{BB962C8B-B14F-4D97-AF65-F5344CB8AC3E}">
        <p14:creationId xmlns:p14="http://schemas.microsoft.com/office/powerpoint/2010/main" val="2253987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20</a:t>
            </a:fld>
            <a:endParaRPr lang="de-DE" dirty="0"/>
          </a:p>
        </p:txBody>
      </p:sp>
    </p:spTree>
    <p:extLst>
      <p:ext uri="{BB962C8B-B14F-4D97-AF65-F5344CB8AC3E}">
        <p14:creationId xmlns:p14="http://schemas.microsoft.com/office/powerpoint/2010/main" val="750940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106AC2B-1BA6-43C7-8085-722B00789C61}" type="slidenum">
              <a:rPr lang="de-DE" smtClean="0"/>
              <a:t>21</a:t>
            </a:fld>
            <a:endParaRPr lang="de-DE" dirty="0"/>
          </a:p>
        </p:txBody>
      </p:sp>
    </p:spTree>
    <p:extLst>
      <p:ext uri="{BB962C8B-B14F-4D97-AF65-F5344CB8AC3E}">
        <p14:creationId xmlns:p14="http://schemas.microsoft.com/office/powerpoint/2010/main" val="375423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2827815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1383386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1239758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3539727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8" name="Fußzeilenplatzhalter 7"/>
          <p:cNvSpPr>
            <a:spLocks noGrp="1"/>
          </p:cNvSpPr>
          <p:nvPr>
            <p:ph type="ftr" sz="quarter" idx="11"/>
          </p:nvPr>
        </p:nvSpPr>
        <p:spPr/>
        <p:txBody>
          <a:bodyPr/>
          <a:lstStyle/>
          <a:p>
            <a:endParaRPr lang="de-DE" dirty="0"/>
          </a:p>
        </p:txBody>
      </p:sp>
      <p:sp>
        <p:nvSpPr>
          <p:cNvPr id="9" name="Foliennummernplatzhalter 8"/>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326664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310047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2360183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2025365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465401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2447433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2D9AD6-2B86-493A-AC86-B81C89E21C7A}" type="datetimeFigureOut">
              <a:rPr lang="de-DE" smtClean="0"/>
              <a:t>17.01.2024</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DBCE2358-20B0-4D62-93FD-76ACAFF9BA32}" type="slidenum">
              <a:rPr lang="de-DE" smtClean="0"/>
              <a:t>‹Nr.›</a:t>
            </a:fld>
            <a:endParaRPr lang="de-DE" dirty="0"/>
          </a:p>
        </p:txBody>
      </p:sp>
    </p:spTree>
    <p:extLst>
      <p:ext uri="{BB962C8B-B14F-4D97-AF65-F5344CB8AC3E}">
        <p14:creationId xmlns:p14="http://schemas.microsoft.com/office/powerpoint/2010/main" val="1121868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D9AD6-2B86-493A-AC86-B81C89E21C7A}" type="datetimeFigureOut">
              <a:rPr lang="de-DE" smtClean="0"/>
              <a:t>17.01.2024</a:t>
            </a:fld>
            <a:endParaRPr lang="de-DE"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E2358-20B0-4D62-93FD-76ACAFF9BA32}" type="slidenum">
              <a:rPr lang="de-DE" smtClean="0"/>
              <a:t>‹Nr.›</a:t>
            </a:fld>
            <a:endParaRPr lang="de-DE" dirty="0"/>
          </a:p>
        </p:txBody>
      </p:sp>
    </p:spTree>
    <p:extLst>
      <p:ext uri="{BB962C8B-B14F-4D97-AF65-F5344CB8AC3E}">
        <p14:creationId xmlns:p14="http://schemas.microsoft.com/office/powerpoint/2010/main" val="39055707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6824" y="4559"/>
            <a:ext cx="5616183" cy="6853441"/>
          </a:xfrm>
          <a:prstGeom prst="rect">
            <a:avLst/>
          </a:prstGeom>
        </p:spPr>
      </p:pic>
      <p:sp>
        <p:nvSpPr>
          <p:cNvPr id="2" name="Titel 1"/>
          <p:cNvSpPr>
            <a:spLocks noGrp="1"/>
          </p:cNvSpPr>
          <p:nvPr>
            <p:ph type="ctrTitle"/>
          </p:nvPr>
        </p:nvSpPr>
        <p:spPr>
          <a:xfrm>
            <a:off x="9353007" y="80386"/>
            <a:ext cx="2838994" cy="6777613"/>
          </a:xfrm>
        </p:spPr>
        <p:txBody>
          <a:bodyPr>
            <a:normAutofit/>
          </a:bodyPr>
          <a:lstStyle/>
          <a:p>
            <a:pPr algn="r"/>
            <a:r>
              <a:rPr lang="de-DE" sz="1800" dirty="0">
                <a:latin typeface="Arial" panose="020B0604020202020204" pitchFamily="34" charset="0"/>
                <a:cs typeface="Arial" panose="020B0604020202020204" pitchFamily="34" charset="0"/>
              </a:rPr>
              <a:t>Referentin</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Kerstin Michel</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Gartenfachberaterin</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GV Zur Sonnenseite e. V.</a:t>
            </a:r>
          </a:p>
        </p:txBody>
      </p:sp>
      <p:sp>
        <p:nvSpPr>
          <p:cNvPr id="3" name="Untertitel 2"/>
          <p:cNvSpPr>
            <a:spLocks noGrp="1"/>
          </p:cNvSpPr>
          <p:nvPr>
            <p:ph type="subTitle" idx="1"/>
          </p:nvPr>
        </p:nvSpPr>
        <p:spPr>
          <a:xfrm>
            <a:off x="1" y="1"/>
            <a:ext cx="4022876" cy="6832944"/>
          </a:xfrm>
        </p:spPr>
        <p:txBody>
          <a:bodyPr>
            <a:normAutofit/>
          </a:bodyPr>
          <a:lstStyle/>
          <a:p>
            <a:r>
              <a:rPr lang="de-DE" sz="2600" b="1" dirty="0">
                <a:latin typeface="Arial" panose="020B0604020202020204" pitchFamily="34" charset="0"/>
                <a:cs typeface="Arial" panose="020B0604020202020204" pitchFamily="34" charset="0"/>
              </a:rPr>
              <a:t>Obstbaumschnitt</a:t>
            </a:r>
          </a:p>
          <a:p>
            <a:r>
              <a:rPr lang="de-DE" sz="2600" b="1" dirty="0">
                <a:latin typeface="Arial" panose="020B0604020202020204" pitchFamily="34" charset="0"/>
                <a:cs typeface="Arial" panose="020B0604020202020204" pitchFamily="34" charset="0"/>
              </a:rPr>
              <a:t>in Theorie und </a:t>
            </a:r>
          </a:p>
          <a:p>
            <a:r>
              <a:rPr lang="de-DE" sz="2600" b="1" dirty="0">
                <a:latin typeface="Arial" panose="020B0604020202020204" pitchFamily="34" charset="0"/>
                <a:cs typeface="Arial" panose="020B0604020202020204" pitchFamily="34" charset="0"/>
              </a:rPr>
              <a:t>Praxis</a:t>
            </a:r>
          </a:p>
          <a:p>
            <a:r>
              <a:rPr lang="de-DE" sz="2600" b="1" dirty="0">
                <a:latin typeface="Arial" panose="020B0604020202020204" pitchFamily="34" charset="0"/>
                <a:cs typeface="Arial" panose="020B0604020202020204" pitchFamily="34" charset="0"/>
              </a:rPr>
              <a:t>Winterschnitt</a:t>
            </a:r>
          </a:p>
          <a:p>
            <a:r>
              <a:rPr lang="de-DE" sz="2600" b="1" dirty="0">
                <a:latin typeface="Arial" panose="020B0604020202020204" pitchFamily="34" charset="0"/>
                <a:cs typeface="Arial" panose="020B0604020202020204" pitchFamily="34" charset="0"/>
              </a:rPr>
              <a:t>11.03.2023</a:t>
            </a:r>
          </a:p>
          <a:p>
            <a:endParaRPr lang="de-DE" sz="2600" dirty="0">
              <a:latin typeface="Arial" panose="020B0604020202020204" pitchFamily="34" charset="0"/>
              <a:cs typeface="Arial" panose="020B0604020202020204" pitchFamily="34" charset="0"/>
            </a:endParaRPr>
          </a:p>
          <a:p>
            <a:endParaRPr lang="de-DE" sz="2600" dirty="0">
              <a:latin typeface="Arial" panose="020B0604020202020204" pitchFamily="34" charset="0"/>
              <a:cs typeface="Arial" panose="020B0604020202020204" pitchFamily="34" charset="0"/>
            </a:endParaRPr>
          </a:p>
          <a:p>
            <a:endParaRPr lang="de-DE" sz="2600"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Gartenverein</a:t>
            </a:r>
          </a:p>
          <a:p>
            <a:r>
              <a:rPr lang="de-DE" dirty="0">
                <a:latin typeface="Arial" panose="020B0604020202020204" pitchFamily="34" charset="0"/>
                <a:cs typeface="Arial" panose="020B0604020202020204" pitchFamily="34" charset="0"/>
              </a:rPr>
              <a:t>Im </a:t>
            </a:r>
            <a:r>
              <a:rPr lang="de-DE" dirty="0" err="1">
                <a:latin typeface="Arial" panose="020B0604020202020204" pitchFamily="34" charset="0"/>
                <a:cs typeface="Arial" panose="020B0604020202020204" pitchFamily="34" charset="0"/>
              </a:rPr>
              <a:t>Weidkamp</a:t>
            </a:r>
            <a:r>
              <a:rPr lang="de-DE" dirty="0">
                <a:latin typeface="Arial" panose="020B0604020202020204" pitchFamily="34" charset="0"/>
                <a:cs typeface="Arial" panose="020B0604020202020204" pitchFamily="34" charset="0"/>
              </a:rPr>
              <a:t> e. V. </a:t>
            </a:r>
          </a:p>
          <a:p>
            <a:endParaRPr lang="de-DE" dirty="0">
              <a:latin typeface="Arial" panose="020B0604020202020204" pitchFamily="34" charset="0"/>
              <a:cs typeface="Arial" panose="020B0604020202020204" pitchFamily="34" charset="0"/>
            </a:endParaRPr>
          </a:p>
          <a:p>
            <a:endParaRPr lang="de-DE" dirty="0"/>
          </a:p>
        </p:txBody>
      </p:sp>
      <p:pic>
        <p:nvPicPr>
          <p:cNvPr id="8" name="Grafik 7">
            <a:extLst>
              <a:ext uri="{FF2B5EF4-FFF2-40B4-BE49-F238E27FC236}">
                <a16:creationId xmlns:a16="http://schemas.microsoft.com/office/drawing/2014/main" id="{4174E516-BF9B-4D01-91E6-D0A2E68C2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6" y="5562833"/>
            <a:ext cx="3735284" cy="1270112"/>
          </a:xfrm>
          <a:prstGeom prst="rect">
            <a:avLst/>
          </a:prstGeom>
        </p:spPr>
      </p:pic>
    </p:spTree>
    <p:extLst>
      <p:ext uri="{BB962C8B-B14F-4D97-AF65-F5344CB8AC3E}">
        <p14:creationId xmlns:p14="http://schemas.microsoft.com/office/powerpoint/2010/main" val="744375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A669A-EF27-47F5-B376-0C97EDC6C77B}"/>
              </a:ext>
            </a:extLst>
          </p:cNvPr>
          <p:cNvSpPr>
            <a:spLocks noGrp="1"/>
          </p:cNvSpPr>
          <p:nvPr>
            <p:ph type="title"/>
          </p:nvPr>
        </p:nvSpPr>
        <p:spPr/>
        <p:txBody>
          <a:bodyPr>
            <a:normAutofit/>
          </a:bodyPr>
          <a:lstStyle/>
          <a:p>
            <a:r>
              <a:rPr lang="de-DE" sz="4000" dirty="0">
                <a:latin typeface="Arial" panose="020B0604020202020204" pitchFamily="34" charset="0"/>
                <a:cs typeface="Arial" panose="020B0604020202020204" pitchFamily="34" charset="0"/>
              </a:rPr>
              <a:t>Themenübersicht</a:t>
            </a:r>
          </a:p>
        </p:txBody>
      </p:sp>
      <p:sp>
        <p:nvSpPr>
          <p:cNvPr id="3" name="Inhaltsplatzhalter 2">
            <a:extLst>
              <a:ext uri="{FF2B5EF4-FFF2-40B4-BE49-F238E27FC236}">
                <a16:creationId xmlns:a16="http://schemas.microsoft.com/office/drawing/2014/main" id="{EA08E564-F66B-45F2-A7BF-640CFA4411E4}"/>
              </a:ext>
            </a:extLst>
          </p:cNvPr>
          <p:cNvSpPr>
            <a:spLocks noGrp="1"/>
          </p:cNvSpPr>
          <p:nvPr>
            <p:ph idx="1"/>
          </p:nvPr>
        </p:nvSpPr>
        <p:spPr/>
        <p:txBody>
          <a:bodyPr>
            <a:normAutofit/>
          </a:bodyPr>
          <a:lstStyle/>
          <a:p>
            <a:r>
              <a:rPr lang="de-DE" sz="2400" dirty="0">
                <a:latin typeface="Arial" panose="020B0604020202020204" pitchFamily="34" charset="0"/>
                <a:cs typeface="Arial" panose="020B0604020202020204" pitchFamily="34" charset="0"/>
              </a:rPr>
              <a:t>Warum und wann Obstbäume schneiden</a:t>
            </a:r>
          </a:p>
          <a:p>
            <a:r>
              <a:rPr lang="de-DE" sz="2400" dirty="0">
                <a:latin typeface="Arial" panose="020B0604020202020204" pitchFamily="34" charset="0"/>
                <a:cs typeface="Arial" panose="020B0604020202020204" pitchFamily="34" charset="0"/>
              </a:rPr>
              <a:t>Aufbau Obstbaum</a:t>
            </a:r>
          </a:p>
          <a:p>
            <a:r>
              <a:rPr lang="de-DE" sz="2400" dirty="0">
                <a:latin typeface="Arial" panose="020B0604020202020204" pitchFamily="34" charset="0"/>
                <a:cs typeface="Arial" panose="020B0604020202020204" pitchFamily="34" charset="0"/>
              </a:rPr>
              <a:t>Unterlagen</a:t>
            </a:r>
          </a:p>
          <a:p>
            <a:r>
              <a:rPr lang="de-DE" sz="2400" dirty="0">
                <a:latin typeface="Arial" panose="020B0604020202020204" pitchFamily="34" charset="0"/>
                <a:cs typeface="Arial" panose="020B0604020202020204" pitchFamily="34" charset="0"/>
              </a:rPr>
              <a:t>Pflanzung Obstbaum</a:t>
            </a:r>
          </a:p>
          <a:p>
            <a:r>
              <a:rPr lang="de-DE" sz="2400" dirty="0">
                <a:latin typeface="Arial" panose="020B0604020202020204" pitchFamily="34" charset="0"/>
                <a:cs typeface="Arial" panose="020B0604020202020204" pitchFamily="34" charset="0"/>
              </a:rPr>
              <a:t>Schnittarten</a:t>
            </a:r>
          </a:p>
          <a:p>
            <a:r>
              <a:rPr lang="de-DE" sz="2400" dirty="0">
                <a:latin typeface="Arial" panose="020B0604020202020204" pitchFamily="34" charset="0"/>
                <a:cs typeface="Arial" panose="020B0604020202020204" pitchFamily="34" charset="0"/>
              </a:rPr>
              <a:t>Wuchsgesetze</a:t>
            </a:r>
          </a:p>
          <a:p>
            <a:r>
              <a:rPr lang="de-DE" sz="2400" dirty="0">
                <a:latin typeface="Arial" panose="020B0604020202020204" pitchFamily="34" charset="0"/>
                <a:cs typeface="Arial" panose="020B0604020202020204" pitchFamily="34" charset="0"/>
              </a:rPr>
              <a:t>Schnitttechnik</a:t>
            </a:r>
          </a:p>
          <a:p>
            <a:r>
              <a:rPr lang="de-DE" sz="2400" dirty="0">
                <a:latin typeface="Arial" panose="020B0604020202020204" pitchFamily="34" charset="0"/>
                <a:cs typeface="Arial" panose="020B0604020202020204" pitchFamily="34" charset="0"/>
              </a:rPr>
              <a:t>Werkzeuge für den Obstbaumschnitt</a:t>
            </a:r>
          </a:p>
          <a:p>
            <a:r>
              <a:rPr lang="de-DE" sz="2400" dirty="0">
                <a:latin typeface="Arial" panose="020B0604020202020204" pitchFamily="34" charset="0"/>
                <a:cs typeface="Arial" panose="020B0604020202020204" pitchFamily="34" charset="0"/>
              </a:rPr>
              <a:t>Schnittzeitpunkt-Empfehlung</a:t>
            </a:r>
          </a:p>
          <a:p>
            <a:pPr marL="0" indent="0">
              <a:buNone/>
            </a:pPr>
            <a:endParaRPr lang="de-DE" dirty="0"/>
          </a:p>
        </p:txBody>
      </p:sp>
    </p:spTree>
    <p:extLst>
      <p:ext uri="{BB962C8B-B14F-4D97-AF65-F5344CB8AC3E}">
        <p14:creationId xmlns:p14="http://schemas.microsoft.com/office/powerpoint/2010/main" val="870995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000" dirty="0">
                <a:latin typeface="Arial" panose="020B0604020202020204" pitchFamily="34" charset="0"/>
                <a:cs typeface="Arial" panose="020B0604020202020204" pitchFamily="34" charset="0"/>
              </a:rPr>
              <a:t>Warum und wann Obstbäume schneiden?</a:t>
            </a:r>
          </a:p>
        </p:txBody>
      </p:sp>
      <p:sp>
        <p:nvSpPr>
          <p:cNvPr id="3" name="Inhaltsplatzhalter 2"/>
          <p:cNvSpPr>
            <a:spLocks noGrp="1"/>
          </p:cNvSpPr>
          <p:nvPr>
            <p:ph idx="1"/>
          </p:nvPr>
        </p:nvSpPr>
        <p:spPr>
          <a:xfrm>
            <a:off x="838200" y="1443228"/>
            <a:ext cx="10515600" cy="5319080"/>
          </a:xfrm>
        </p:spPr>
        <p:txBody>
          <a:bodyPr>
            <a:normAutofit lnSpcReduction="10000"/>
          </a:bodyPr>
          <a:lstStyle/>
          <a:p>
            <a:pPr lvl="0" fontAlgn="base"/>
            <a:r>
              <a:rPr lang="de-DE" sz="2200" dirty="0">
                <a:latin typeface="Arial" panose="020B0604020202020204" pitchFamily="34" charset="0"/>
                <a:cs typeface="Arial" panose="020B0604020202020204" pitchFamily="34" charset="0"/>
              </a:rPr>
              <a:t>Aufbau eines stabilen Traggerüstes</a:t>
            </a:r>
          </a:p>
          <a:p>
            <a:r>
              <a:rPr lang="de-DE" sz="2200" dirty="0">
                <a:latin typeface="Arial" panose="020B0604020202020204" pitchFamily="34" charset="0"/>
                <a:cs typeface="Arial" panose="020B0604020202020204" pitchFamily="34" charset="0"/>
              </a:rPr>
              <a:t>früherer Ertragsbeginn (bei sachgemäßem Schnitt)</a:t>
            </a:r>
          </a:p>
          <a:p>
            <a:r>
              <a:rPr lang="de-DE" sz="2200" dirty="0">
                <a:latin typeface="Arial" panose="020B0604020202020204" pitchFamily="34" charset="0"/>
                <a:cs typeface="Arial" panose="020B0604020202020204" pitchFamily="34" charset="0"/>
              </a:rPr>
              <a:t>höhere Fruchtqualität durch bessere Belichtung </a:t>
            </a:r>
          </a:p>
          <a:p>
            <a:r>
              <a:rPr lang="de-DE" sz="2200" dirty="0">
                <a:latin typeface="Arial" panose="020B0604020202020204" pitchFamily="34" charset="0"/>
                <a:cs typeface="Arial" panose="020B0604020202020204" pitchFamily="34" charset="0"/>
              </a:rPr>
              <a:t>Schnittmaßnahmen und Ernte werden erleichtert </a:t>
            </a:r>
          </a:p>
          <a:p>
            <a:r>
              <a:rPr lang="de-DE" sz="2200" dirty="0">
                <a:latin typeface="Arial" panose="020B0604020202020204" pitchFamily="34" charset="0"/>
                <a:cs typeface="Arial" panose="020B0604020202020204" pitchFamily="34" charset="0"/>
              </a:rPr>
              <a:t>Langlebigere, leistungsfähigere Bäume </a:t>
            </a:r>
          </a:p>
          <a:p>
            <a:r>
              <a:rPr lang="de-DE" sz="2200" dirty="0">
                <a:latin typeface="Arial" panose="020B0604020202020204" pitchFamily="34" charset="0"/>
                <a:cs typeface="Arial" panose="020B0604020202020204" pitchFamily="34" charset="0"/>
              </a:rPr>
              <a:t>Ernteschwankungen werden gemildert </a:t>
            </a:r>
          </a:p>
          <a:p>
            <a:endParaRPr lang="de-DE" sz="2200" dirty="0">
              <a:latin typeface="Arial" panose="020B0604020202020204" pitchFamily="34" charset="0"/>
              <a:cs typeface="Arial" panose="020B0604020202020204" pitchFamily="34" charset="0"/>
            </a:endParaRPr>
          </a:p>
          <a:p>
            <a:pPr marL="0" indent="0">
              <a:buNone/>
            </a:pPr>
            <a:r>
              <a:rPr lang="de-DE" sz="2200" dirty="0">
                <a:latin typeface="Arial" panose="020B0604020202020204" pitchFamily="34" charset="0"/>
                <a:cs typeface="Arial" panose="020B0604020202020204" pitchFamily="34" charset="0"/>
              </a:rPr>
              <a:t>Schnittzeit Winter: in der Vegetationsruhe ca. November bis März (Kern-, Stein- und Beerenobst) </a:t>
            </a:r>
          </a:p>
          <a:p>
            <a:pPr marL="0" indent="0">
              <a:buNone/>
            </a:pPr>
            <a:r>
              <a:rPr lang="de-DE" sz="2200" dirty="0">
                <a:latin typeface="Arial" panose="020B0604020202020204" pitchFamily="34" charset="0"/>
                <a:cs typeface="Arial" panose="020B0604020202020204" pitchFamily="34" charset="0"/>
              </a:rPr>
              <a:t>Sommer: Kirschen (nach der zur Ernte), Jungbäume, Spaliere, Spindel</a:t>
            </a:r>
          </a:p>
          <a:p>
            <a:endParaRPr lang="de-DE" sz="2200" dirty="0">
              <a:latin typeface="Arial" panose="020B0604020202020204" pitchFamily="34" charset="0"/>
              <a:cs typeface="Arial" panose="020B0604020202020204" pitchFamily="34" charset="0"/>
            </a:endParaRPr>
          </a:p>
          <a:p>
            <a:pPr marL="0" indent="0">
              <a:buNone/>
            </a:pPr>
            <a:r>
              <a:rPr lang="de-DE" sz="2200" b="1" dirty="0">
                <a:latin typeface="Arial" panose="020B0604020202020204" pitchFamily="34" charset="0"/>
                <a:cs typeface="Arial" panose="020B0604020202020204" pitchFamily="34" charset="0"/>
              </a:rPr>
              <a:t>Vorteile Sommerschnitt: </a:t>
            </a:r>
          </a:p>
          <a:p>
            <a:pPr marL="0" indent="0">
              <a:buNone/>
            </a:pPr>
            <a:r>
              <a:rPr lang="de-DE" sz="2200" dirty="0">
                <a:latin typeface="Arial" panose="020B0604020202020204" pitchFamily="34" charset="0"/>
                <a:cs typeface="Arial" panose="020B0604020202020204" pitchFamily="34" charset="0"/>
              </a:rPr>
              <a:t>Blütenknospenförderung, bessere Wundheilung, Wachstumsbremse</a:t>
            </a:r>
          </a:p>
          <a:p>
            <a:pPr marL="0" indent="0">
              <a:buNone/>
            </a:pPr>
            <a:endParaRPr lang="de-DE" dirty="0"/>
          </a:p>
        </p:txBody>
      </p:sp>
    </p:spTree>
    <p:extLst>
      <p:ext uri="{BB962C8B-B14F-4D97-AF65-F5344CB8AC3E}">
        <p14:creationId xmlns:p14="http://schemas.microsoft.com/office/powerpoint/2010/main" val="2134603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Picture 221"/>
          <p:cNvPicPr>
            <a:picLocks noGrp="1"/>
          </p:cNvPicPr>
          <p:nvPr>
            <p:ph idx="1"/>
          </p:nvPr>
        </p:nvPicPr>
        <p:blipFill>
          <a:blip r:embed="rId3"/>
          <a:stretch>
            <a:fillRect/>
          </a:stretch>
        </p:blipFill>
        <p:spPr>
          <a:xfrm>
            <a:off x="5456602" y="462224"/>
            <a:ext cx="6447003" cy="5664256"/>
          </a:xfrm>
          <a:prstGeom prst="rect">
            <a:avLst/>
          </a:prstGeom>
          <a:solidFill>
            <a:schemeClr val="bg1"/>
          </a:solidFill>
        </p:spPr>
      </p:pic>
      <p:sp>
        <p:nvSpPr>
          <p:cNvPr id="3" name="Textfeld 2"/>
          <p:cNvSpPr txBox="1"/>
          <p:nvPr/>
        </p:nvSpPr>
        <p:spPr>
          <a:xfrm>
            <a:off x="552092" y="462224"/>
            <a:ext cx="5529384" cy="707886"/>
          </a:xfrm>
          <a:prstGeom prst="rect">
            <a:avLst/>
          </a:prstGeom>
          <a:noFill/>
        </p:spPr>
        <p:txBody>
          <a:bodyPr wrap="square" rtlCol="0">
            <a:spAutoFit/>
          </a:bodyPr>
          <a:lstStyle/>
          <a:p>
            <a:r>
              <a:rPr lang="de-DE" sz="4000" dirty="0">
                <a:latin typeface="Arial" panose="020B0604020202020204" pitchFamily="34" charset="0"/>
                <a:cs typeface="Arial" panose="020B0604020202020204" pitchFamily="34" charset="0"/>
              </a:rPr>
              <a:t>Aufbau Obstbaum</a:t>
            </a:r>
          </a:p>
        </p:txBody>
      </p:sp>
      <p:sp>
        <p:nvSpPr>
          <p:cNvPr id="5" name="Textfeld 4">
            <a:extLst>
              <a:ext uri="{FF2B5EF4-FFF2-40B4-BE49-F238E27FC236}">
                <a16:creationId xmlns:a16="http://schemas.microsoft.com/office/drawing/2014/main" id="{56E109E1-D2AB-493B-A74E-2B93EC97AAC6}"/>
              </a:ext>
            </a:extLst>
          </p:cNvPr>
          <p:cNvSpPr txBox="1"/>
          <p:nvPr/>
        </p:nvSpPr>
        <p:spPr>
          <a:xfrm>
            <a:off x="552092" y="1170110"/>
            <a:ext cx="6093228" cy="5909310"/>
          </a:xfrm>
          <a:prstGeom prst="rect">
            <a:avLst/>
          </a:prstGeom>
          <a:noFill/>
        </p:spPr>
        <p:txBody>
          <a:bodyPr wrap="square">
            <a:spAutoFit/>
          </a:bodyPr>
          <a:lstStyle/>
          <a:p>
            <a:r>
              <a:rPr lang="de-DE" sz="1800" dirty="0">
                <a:latin typeface="Arial" panose="020B0604020202020204" pitchFamily="34" charset="0"/>
                <a:cs typeface="Arial" panose="020B0604020202020204" pitchFamily="34" charset="0"/>
              </a:rPr>
              <a:t>Krone / Edelsorte</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wichtig: Eigenschaften der Sorte</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z.B. Resistenz gegen Krankheiten, </a:t>
            </a:r>
          </a:p>
          <a:p>
            <a:r>
              <a:rPr lang="de-DE" sz="1800" dirty="0">
                <a:latin typeface="Arial" panose="020B0604020202020204" pitchFamily="34" charset="0"/>
                <a:cs typeface="Arial" panose="020B0604020202020204" pitchFamily="34" charset="0"/>
              </a:rPr>
              <a:t>Lagerfähigkeit, Ertrag, Geschmack, Allergie-Verträglichkeit, etc.</a:t>
            </a:r>
            <a:br>
              <a:rPr lang="de-DE" sz="1800" dirty="0">
                <a:latin typeface="Arial" panose="020B0604020202020204" pitchFamily="34" charset="0"/>
                <a:cs typeface="Arial" panose="020B0604020202020204" pitchFamily="34" charset="0"/>
              </a:rPr>
            </a:b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SV = Stammverlängerung</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L    = </a:t>
            </a:r>
            <a:r>
              <a:rPr lang="de-DE" sz="1800" dirty="0" err="1">
                <a:latin typeface="Arial" panose="020B0604020202020204" pitchFamily="34" charset="0"/>
                <a:cs typeface="Arial" panose="020B0604020202020204" pitchFamily="34" charset="0"/>
              </a:rPr>
              <a:t>Leitäste</a:t>
            </a:r>
            <a:r>
              <a:rPr lang="de-DE" sz="1800" dirty="0">
                <a:latin typeface="Arial" panose="020B0604020202020204" pitchFamily="34" charset="0"/>
                <a:cs typeface="Arial" panose="020B0604020202020204" pitchFamily="34" charset="0"/>
              </a:rPr>
              <a:t> (3-4). Die </a:t>
            </a:r>
            <a:r>
              <a:rPr lang="de-DE" sz="1800" dirty="0" err="1">
                <a:latin typeface="Arial" panose="020B0604020202020204" pitchFamily="34" charset="0"/>
                <a:cs typeface="Arial" panose="020B0604020202020204" pitchFamily="34" charset="0"/>
              </a:rPr>
              <a:t>Leitäste</a:t>
            </a:r>
            <a:r>
              <a:rPr lang="de-DE" sz="1800" dirty="0">
                <a:latin typeface="Arial" panose="020B0604020202020204" pitchFamily="34" charset="0"/>
                <a:cs typeface="Arial" panose="020B0604020202020204" pitchFamily="34" charset="0"/>
              </a:rPr>
              <a:t> bilden mit der Stammverlängerung das Kronengerüst</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LV  = Leitastverlängerung</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F    = Fruchtäste – tragen das Fruchtholz</a:t>
            </a:r>
            <a:br>
              <a:rPr lang="de-DE" sz="1800" dirty="0">
                <a:latin typeface="Arial" panose="020B0604020202020204" pitchFamily="34" charset="0"/>
                <a:cs typeface="Arial" panose="020B0604020202020204" pitchFamily="34" charset="0"/>
              </a:rPr>
            </a:b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Stammbilder</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=&gt; steuert die Höhe des Baumes</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(Hoch-, Mittel- oder Halbstamm,</a:t>
            </a:r>
          </a:p>
          <a:p>
            <a:r>
              <a:rPr lang="de-DE" sz="1800" dirty="0">
                <a:latin typeface="Arial" panose="020B0604020202020204" pitchFamily="34" charset="0"/>
                <a:cs typeface="Arial" panose="020B0604020202020204" pitchFamily="34" charset="0"/>
              </a:rPr>
              <a:t>Stammbusch, etc.)</a:t>
            </a:r>
          </a:p>
          <a:p>
            <a:endParaRPr lang="de-DE" sz="1800" dirty="0">
              <a:latin typeface="Arial" panose="020B0604020202020204" pitchFamily="34" charset="0"/>
              <a:cs typeface="Arial" panose="020B0604020202020204" pitchFamily="34" charset="0"/>
            </a:endParaRPr>
          </a:p>
          <a:p>
            <a:r>
              <a:rPr lang="de-DE" sz="1800" dirty="0">
                <a:latin typeface="Arial" panose="020B0604020202020204" pitchFamily="34" charset="0"/>
                <a:cs typeface="Arial" panose="020B0604020202020204" pitchFamily="34" charset="0"/>
              </a:rPr>
              <a:t>Unterlage (Wurzel)</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=&gt; steuert die </a:t>
            </a:r>
            <a:r>
              <a:rPr lang="de-DE" sz="1800" dirty="0" err="1">
                <a:latin typeface="Arial" panose="020B0604020202020204" pitchFamily="34" charset="0"/>
                <a:cs typeface="Arial" panose="020B0604020202020204" pitchFamily="34" charset="0"/>
              </a:rPr>
              <a:t>Wüchsigkeit</a:t>
            </a:r>
            <a:r>
              <a:rPr lang="de-DE" sz="1800" dirty="0">
                <a:latin typeface="Arial" panose="020B0604020202020204" pitchFamily="34" charset="0"/>
                <a:cs typeface="Arial" panose="020B0604020202020204" pitchFamily="34" charset="0"/>
              </a:rPr>
              <a:t>, stark oder</a:t>
            </a:r>
          </a:p>
          <a:p>
            <a:r>
              <a:rPr lang="de-DE" sz="1800" dirty="0">
                <a:latin typeface="Arial" panose="020B0604020202020204" pitchFamily="34" charset="0"/>
                <a:cs typeface="Arial" panose="020B0604020202020204" pitchFamily="34" charset="0"/>
              </a:rPr>
              <a:t>schwach wüchsig</a:t>
            </a:r>
            <a:br>
              <a:rPr lang="de-DE" sz="1800" dirty="0">
                <a:latin typeface="Arial" panose="020B0604020202020204" pitchFamily="34" charset="0"/>
                <a:cs typeface="Arial" panose="020B0604020202020204" pitchFamily="34" charset="0"/>
              </a:rPr>
            </a:br>
            <a:endParaRPr lang="de-DE" dirty="0"/>
          </a:p>
        </p:txBody>
      </p:sp>
    </p:spTree>
    <p:extLst>
      <p:ext uri="{BB962C8B-B14F-4D97-AF65-F5344CB8AC3E}">
        <p14:creationId xmlns:p14="http://schemas.microsoft.com/office/powerpoint/2010/main" val="2677029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52" name="Titel 1">
            <a:extLst>
              <a:ext uri="{FF2B5EF4-FFF2-40B4-BE49-F238E27FC236}">
                <a16:creationId xmlns:a16="http://schemas.microsoft.com/office/drawing/2014/main" id="{0B3A4EFC-5C22-4CB2-BF83-DFB468BDFD69}"/>
              </a:ext>
            </a:extLst>
          </p:cNvPr>
          <p:cNvSpPr txBox="1">
            <a:spLocks/>
          </p:cNvSpPr>
          <p:nvPr/>
        </p:nvSpPr>
        <p:spPr>
          <a:xfrm>
            <a:off x="398213" y="358297"/>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dirty="0">
                <a:latin typeface="Arial" panose="020B0604020202020204" pitchFamily="34" charset="0"/>
                <a:cs typeface="Arial" panose="020B0604020202020204" pitchFamily="34" charset="0"/>
              </a:rPr>
              <a:t>Unterlagen</a:t>
            </a:r>
          </a:p>
        </p:txBody>
      </p:sp>
      <p:pic>
        <p:nvPicPr>
          <p:cNvPr id="3076" name="Picture 4" descr="Infos zu Veredelungsunterlagen | Grüner Garten Shop">
            <a:extLst>
              <a:ext uri="{FF2B5EF4-FFF2-40B4-BE49-F238E27FC236}">
                <a16:creationId xmlns:a16="http://schemas.microsoft.com/office/drawing/2014/main" id="{B3B70AC9-9EAC-05A8-D701-652C0E6E2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54" y="1778001"/>
            <a:ext cx="11367940" cy="3314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48574" y="365125"/>
            <a:ext cx="10836215" cy="1015101"/>
          </a:xfrm>
        </p:spPr>
        <p:txBody>
          <a:bodyPr>
            <a:normAutofit/>
          </a:bodyPr>
          <a:lstStyle/>
          <a:p>
            <a:r>
              <a:rPr lang="de-DE" sz="4000" dirty="0">
                <a:latin typeface="Arial" panose="020B0604020202020204" pitchFamily="34" charset="0"/>
                <a:cs typeface="Arial" panose="020B0604020202020204" pitchFamily="34" charset="0"/>
              </a:rPr>
              <a:t>Pflanzung Obstbaum</a:t>
            </a:r>
          </a:p>
        </p:txBody>
      </p:sp>
      <p:sp>
        <p:nvSpPr>
          <p:cNvPr id="3" name="Inhaltsplatzhalter 2"/>
          <p:cNvSpPr>
            <a:spLocks noGrp="1"/>
          </p:cNvSpPr>
          <p:nvPr>
            <p:ph idx="1"/>
          </p:nvPr>
        </p:nvSpPr>
        <p:spPr>
          <a:xfrm>
            <a:off x="448574" y="1285336"/>
            <a:ext cx="10905226" cy="5512279"/>
          </a:xfrm>
        </p:spPr>
        <p:txBody>
          <a:bodyPr>
            <a:noAutofit/>
          </a:bodyPr>
          <a:lstStyle/>
          <a:p>
            <a:pPr marL="0" indent="0">
              <a:buNone/>
            </a:pPr>
            <a:r>
              <a:rPr lang="de-DE" sz="2200" u="sng" dirty="0">
                <a:latin typeface="Arial" panose="020B0604020202020204" pitchFamily="34" charset="0"/>
                <a:cs typeface="Arial" panose="020B0604020202020204" pitchFamily="34" charset="0"/>
              </a:rPr>
              <a:t>Pflanzzeit:</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Oktober bis April bei frostfreiem Boden. Herbstpflanzung bringt bessere Anwachsergebnisse. Frostempfindliche Obstarten im Frühjahr pflanzen (Tafelbirne) </a:t>
            </a:r>
          </a:p>
          <a:p>
            <a:pPr marL="0" indent="0">
              <a:buNone/>
            </a:pPr>
            <a:r>
              <a:rPr lang="de-DE" sz="2200" u="sng" dirty="0">
                <a:latin typeface="Arial" panose="020B0604020202020204" pitchFamily="34" charset="0"/>
                <a:cs typeface="Arial" panose="020B0604020202020204" pitchFamily="34" charset="0"/>
              </a:rPr>
              <a:t>Pflanzloch:</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Durchmesser ca. 1,5 x Wurzeldurchmesser tief ausheben, Untergrund nochmals auflockern. Den ausgehobenen Boden nach Schichten getrennt lagern (Unter- und Oberboden) und später genauso wieder einfüllen. Ggf. Bodenverbesserung durchführen.</a:t>
            </a:r>
          </a:p>
          <a:p>
            <a:pPr marL="0" indent="0">
              <a:buNone/>
            </a:pPr>
            <a:r>
              <a:rPr lang="de-DE" sz="2200" u="sng" dirty="0">
                <a:latin typeface="Arial" panose="020B0604020202020204" pitchFamily="34" charset="0"/>
                <a:cs typeface="Arial" panose="020B0604020202020204" pitchFamily="34" charset="0"/>
              </a:rPr>
              <a:t>Pflanzerde:</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Dem Oberboden 5 - 10 I Kompost als Vorratsdüngung beimischen. Niemals in das Pflanzloch den Kompost oder Mist unverdünnt geben. Kompost kann auch nach dem Pflanzen nur zum Abdecken der Baumscheibe verwendet werden. </a:t>
            </a:r>
          </a:p>
          <a:p>
            <a:pPr marL="0" indent="0">
              <a:buNone/>
            </a:pPr>
            <a:endParaRPr lang="de-DE" sz="2400" b="1" dirty="0"/>
          </a:p>
        </p:txBody>
      </p:sp>
    </p:spTree>
    <p:extLst>
      <p:ext uri="{BB962C8B-B14F-4D97-AF65-F5344CB8AC3E}">
        <p14:creationId xmlns:p14="http://schemas.microsoft.com/office/powerpoint/2010/main" val="87862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000" dirty="0">
                <a:latin typeface="Arial" panose="020B0604020202020204" pitchFamily="34" charset="0"/>
                <a:cs typeface="Arial" panose="020B0604020202020204" pitchFamily="34" charset="0"/>
              </a:rPr>
              <a:t>Pflanzung Obstbaum</a:t>
            </a:r>
          </a:p>
        </p:txBody>
      </p:sp>
      <p:sp>
        <p:nvSpPr>
          <p:cNvPr id="3" name="Inhaltsplatzhalter 2"/>
          <p:cNvSpPr>
            <a:spLocks noGrp="1"/>
          </p:cNvSpPr>
          <p:nvPr>
            <p:ph idx="1"/>
          </p:nvPr>
        </p:nvSpPr>
        <p:spPr>
          <a:xfrm>
            <a:off x="838200" y="1768415"/>
            <a:ext cx="9556630" cy="4641011"/>
          </a:xfrm>
        </p:spPr>
        <p:txBody>
          <a:bodyPr>
            <a:normAutofit/>
          </a:bodyPr>
          <a:lstStyle/>
          <a:p>
            <a:pPr marL="0" indent="0">
              <a:buNone/>
            </a:pPr>
            <a:r>
              <a:rPr lang="de-DE" sz="2200" u="sng" dirty="0">
                <a:latin typeface="Arial" panose="020B0604020202020204" pitchFamily="34" charset="0"/>
                <a:cs typeface="Arial" panose="020B0604020202020204" pitchFamily="34" charset="0"/>
              </a:rPr>
              <a:t>Wurzelschnitt:</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Beschädigte und trockene Wurzeln frisch anschneiden, alle Fein- und Faserwurzeln belassen.  </a:t>
            </a:r>
          </a:p>
          <a:p>
            <a:pPr marL="0" indent="0">
              <a:buNone/>
            </a:pPr>
            <a:r>
              <a:rPr lang="de-DE" sz="2200" u="sng" dirty="0">
                <a:latin typeface="Arial" panose="020B0604020202020204" pitchFamily="34" charset="0"/>
                <a:cs typeface="Arial" panose="020B0604020202020204" pitchFamily="34" charset="0"/>
              </a:rPr>
              <a:t>Baumpfahl:</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Vor dem Pflanzen einschlagen, er darf nicht in die Krone hineinreichen, Abstand vom Stamm 5 - 8 cm. Anbinden mit Kunststoffband o. ä. mit 8er-Schlaufe. Schnur am Pfahl sichern. </a:t>
            </a:r>
          </a:p>
          <a:p>
            <a:pPr marL="0" indent="0">
              <a:buNone/>
            </a:pPr>
            <a:r>
              <a:rPr lang="de-DE" sz="2200" u="sng" dirty="0">
                <a:latin typeface="Arial" panose="020B0604020202020204" pitchFamily="34" charset="0"/>
                <a:cs typeface="Arial" panose="020B0604020202020204" pitchFamily="34" charset="0"/>
              </a:rPr>
              <a:t>Wühlmauskorb:</a:t>
            </a:r>
            <a:r>
              <a:rPr lang="de-DE" sz="2200" dirty="0">
                <a:latin typeface="Arial" panose="020B0604020202020204" pitchFamily="34" charset="0"/>
                <a:cs typeface="Arial" panose="020B0604020202020204" pitchFamily="34" charset="0"/>
              </a:rPr>
              <a:t> </a:t>
            </a:r>
          </a:p>
          <a:p>
            <a:pPr marL="0" indent="0">
              <a:buNone/>
            </a:pPr>
            <a:r>
              <a:rPr lang="de-DE" sz="2200" dirty="0">
                <a:latin typeface="Arial" panose="020B0604020202020204" pitchFamily="34" charset="0"/>
                <a:cs typeface="Arial" panose="020B0604020202020204" pitchFamily="34" charset="0"/>
              </a:rPr>
              <a:t>Vor der Pflanzung das Pflanzloch mit einem ca. 1 m² großen Stück (</a:t>
            </a:r>
            <a:r>
              <a:rPr lang="de-DE" sz="2200" dirty="0" err="1">
                <a:latin typeface="Arial" panose="020B0604020202020204" pitchFamily="34" charset="0"/>
                <a:cs typeface="Arial" panose="020B0604020202020204" pitchFamily="34" charset="0"/>
              </a:rPr>
              <a:t>un</a:t>
            </a:r>
            <a:r>
              <a:rPr lang="de-DE" sz="2200" dirty="0">
                <a:latin typeface="Arial" panose="020B0604020202020204" pitchFamily="34" charset="0"/>
                <a:cs typeface="Arial" panose="020B0604020202020204" pitchFamily="34" charset="0"/>
              </a:rPr>
              <a:t>-verzinktem Maschendraht (16 mm, nicht kunststoffummantelt) auskleiden. Den Baum in den Drahtkorb einpflanzen und dann die Ecken zum Stamm umlegen, so dass ein geschlossener Korb entsteht. </a:t>
            </a:r>
          </a:p>
          <a:p>
            <a:pPr marL="0" indent="0">
              <a:buNone/>
            </a:pPr>
            <a:endParaRPr lang="de-DE" sz="8000" b="1" dirty="0"/>
          </a:p>
          <a:p>
            <a:endParaRPr lang="de-DE" dirty="0"/>
          </a:p>
        </p:txBody>
      </p:sp>
    </p:spTree>
    <p:extLst>
      <p:ext uri="{BB962C8B-B14F-4D97-AF65-F5344CB8AC3E}">
        <p14:creationId xmlns:p14="http://schemas.microsoft.com/office/powerpoint/2010/main" val="3102202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000" dirty="0">
                <a:latin typeface="Arial" panose="020B0604020202020204" pitchFamily="34" charset="0"/>
                <a:cs typeface="Arial" panose="020B0604020202020204" pitchFamily="34" charset="0"/>
              </a:rPr>
              <a:t>Pflanzung Obstbaum</a:t>
            </a:r>
          </a:p>
        </p:txBody>
      </p:sp>
      <p:sp>
        <p:nvSpPr>
          <p:cNvPr id="3" name="Inhaltsplatzhalter 2"/>
          <p:cNvSpPr>
            <a:spLocks noGrp="1"/>
          </p:cNvSpPr>
          <p:nvPr>
            <p:ph idx="1"/>
          </p:nvPr>
        </p:nvSpPr>
        <p:spPr>
          <a:xfrm>
            <a:off x="838198" y="1558206"/>
            <a:ext cx="10515600" cy="4836432"/>
          </a:xfrm>
        </p:spPr>
        <p:txBody>
          <a:bodyPr>
            <a:normAutofit/>
          </a:bodyPr>
          <a:lstStyle/>
          <a:p>
            <a:pPr marL="0" indent="0">
              <a:buNone/>
            </a:pPr>
            <a:endParaRPr lang="de-DE" sz="8000" b="1" dirty="0"/>
          </a:p>
          <a:p>
            <a:endParaRPr lang="de-DE" dirty="0"/>
          </a:p>
        </p:txBody>
      </p:sp>
      <p:sp>
        <p:nvSpPr>
          <p:cNvPr id="4" name="Rechteck 3"/>
          <p:cNvSpPr/>
          <p:nvPr/>
        </p:nvSpPr>
        <p:spPr>
          <a:xfrm>
            <a:off x="838197" y="1690689"/>
            <a:ext cx="10298506" cy="4154984"/>
          </a:xfrm>
          <a:prstGeom prst="rect">
            <a:avLst/>
          </a:prstGeom>
        </p:spPr>
        <p:txBody>
          <a:bodyPr wrap="square">
            <a:spAutoFit/>
          </a:bodyPr>
          <a:lstStyle/>
          <a:p>
            <a:r>
              <a:rPr lang="de-DE" sz="2200" u="sng" dirty="0">
                <a:latin typeface="Arial" panose="020B0604020202020204" pitchFamily="34" charset="0"/>
                <a:cs typeface="Arial" panose="020B0604020202020204" pitchFamily="34" charset="0"/>
              </a:rPr>
              <a:t>Pflanzung:</a:t>
            </a:r>
            <a:r>
              <a:rPr lang="de-DE" sz="2200" dirty="0">
                <a:latin typeface="Arial" panose="020B0604020202020204" pitchFamily="34" charset="0"/>
                <a:cs typeface="Arial" panose="020B0604020202020204" pitchFamily="34" charset="0"/>
              </a:rPr>
              <a:t> </a:t>
            </a:r>
          </a:p>
          <a:p>
            <a:r>
              <a:rPr lang="de-DE" sz="2200" dirty="0">
                <a:latin typeface="Arial" panose="020B0604020202020204" pitchFamily="34" charset="0"/>
                <a:cs typeface="Arial" panose="020B0604020202020204" pitchFamily="34" charset="0"/>
              </a:rPr>
              <a:t>Den Baum nicht tiefer pflanzen als er in der Baumschule gestanden ist. Die Veredelungsstelle muss sich über dem Boden befinden. Kräftiges Angießen sorgt für guten Bodenschluss um die Wurzeln und fördert das Anwachsen. </a:t>
            </a:r>
          </a:p>
          <a:p>
            <a:r>
              <a:rPr lang="de-DE" sz="2200" u="sng" dirty="0">
                <a:latin typeface="Arial" panose="020B0604020202020204" pitchFamily="34" charset="0"/>
                <a:cs typeface="Arial" panose="020B0604020202020204" pitchFamily="34" charset="0"/>
              </a:rPr>
              <a:t>Baumscheibe:</a:t>
            </a:r>
            <a:r>
              <a:rPr lang="de-DE" sz="2200" dirty="0">
                <a:latin typeface="Arial" panose="020B0604020202020204" pitchFamily="34" charset="0"/>
                <a:cs typeface="Arial" panose="020B0604020202020204" pitchFamily="34" charset="0"/>
              </a:rPr>
              <a:t> </a:t>
            </a:r>
          </a:p>
          <a:p>
            <a:r>
              <a:rPr lang="de-DE" sz="2200" dirty="0">
                <a:latin typeface="Arial" panose="020B0604020202020204" pitchFamily="34" charset="0"/>
                <a:cs typeface="Arial" panose="020B0604020202020204" pitchFamily="34" charset="0"/>
              </a:rPr>
              <a:t>Um den Stamm muss mindestens eine Fläche von 1 m² von Grasbewuchs offengehalten werden. Bei Hoch- und Halbstämmen 4 - 6 Jahre lang, bei Busch und Spindel immer notwendig. Abdecken mit dünnen Schichten von Grasschnitt oder Rohkompost möglich. </a:t>
            </a:r>
          </a:p>
          <a:p>
            <a:r>
              <a:rPr lang="de-DE" sz="2200" u="sng" dirty="0">
                <a:latin typeface="Arial" panose="020B0604020202020204" pitchFamily="34" charset="0"/>
                <a:cs typeface="Arial" panose="020B0604020202020204" pitchFamily="34" charset="0"/>
              </a:rPr>
              <a:t>Stammschutz:</a:t>
            </a:r>
            <a:r>
              <a:rPr lang="de-DE" sz="2200" dirty="0">
                <a:latin typeface="Arial" panose="020B0604020202020204" pitchFamily="34" charset="0"/>
                <a:cs typeface="Arial" panose="020B0604020202020204" pitchFamily="34" charset="0"/>
              </a:rPr>
              <a:t> </a:t>
            </a:r>
          </a:p>
          <a:p>
            <a:r>
              <a:rPr lang="de-DE" sz="2200" dirty="0">
                <a:latin typeface="Arial" panose="020B0604020202020204" pitchFamily="34" charset="0"/>
                <a:cs typeface="Arial" panose="020B0604020202020204" pitchFamily="34" charset="0"/>
              </a:rPr>
              <a:t>Drahthose oder Kunststoffspiralen gegen Wildverbiß 0,8 - 1 m hoch um den Stamm anbringen. Im Außenbereich unbedingt erforderlich. </a:t>
            </a:r>
          </a:p>
        </p:txBody>
      </p:sp>
    </p:spTree>
    <p:extLst>
      <p:ext uri="{BB962C8B-B14F-4D97-AF65-F5344CB8AC3E}">
        <p14:creationId xmlns:p14="http://schemas.microsoft.com/office/powerpoint/2010/main" val="4084565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00485"/>
            <a:ext cx="10515600" cy="1205802"/>
          </a:xfrm>
        </p:spPr>
        <p:txBody>
          <a:bodyPr>
            <a:normAutofit/>
          </a:bodyPr>
          <a:lstStyle/>
          <a:p>
            <a:r>
              <a:rPr lang="de-DE" sz="4000" dirty="0">
                <a:latin typeface="Arial" panose="020B0604020202020204" pitchFamily="34" charset="0"/>
                <a:cs typeface="Arial" panose="020B0604020202020204" pitchFamily="34" charset="0"/>
              </a:rPr>
              <a:t>Schnitt-Arten</a:t>
            </a:r>
          </a:p>
        </p:txBody>
      </p:sp>
      <p:sp>
        <p:nvSpPr>
          <p:cNvPr id="3" name="Inhaltsplatzhalter 2"/>
          <p:cNvSpPr>
            <a:spLocks noGrp="1"/>
          </p:cNvSpPr>
          <p:nvPr>
            <p:ph idx="1"/>
          </p:nvPr>
        </p:nvSpPr>
        <p:spPr>
          <a:xfrm>
            <a:off x="3089911" y="1306287"/>
            <a:ext cx="5391150" cy="4820193"/>
          </a:xfrm>
        </p:spPr>
        <p:txBody>
          <a:bodyPr>
            <a:normAutofit/>
          </a:bodyPr>
          <a:lstStyle/>
          <a:p>
            <a:pPr marL="0" indent="0">
              <a:buNone/>
            </a:pPr>
            <a:endParaRPr lang="de-DE" sz="1600" b="0" i="0" dirty="0">
              <a:solidFill>
                <a:srgbClr val="040C28"/>
              </a:solidFill>
              <a:effectLst/>
              <a:latin typeface="Google Sans"/>
            </a:endParaRPr>
          </a:p>
          <a:p>
            <a:pPr marL="0" indent="0" algn="ctr">
              <a:buNone/>
            </a:pPr>
            <a:r>
              <a:rPr lang="de-DE" sz="3200" i="0" dirty="0">
                <a:solidFill>
                  <a:srgbClr val="040C28"/>
                </a:solidFill>
                <a:effectLst/>
                <a:latin typeface="+mj-lt"/>
              </a:rPr>
              <a:t>Pflanzschnitt</a:t>
            </a:r>
          </a:p>
          <a:p>
            <a:pPr marL="0" indent="0" algn="ctr">
              <a:buNone/>
            </a:pPr>
            <a:endParaRPr lang="de-DE" sz="3200" i="0" dirty="0">
              <a:solidFill>
                <a:srgbClr val="040C28"/>
              </a:solidFill>
              <a:effectLst/>
              <a:latin typeface="+mj-lt"/>
            </a:endParaRPr>
          </a:p>
          <a:p>
            <a:pPr marL="0" indent="0" algn="ctr">
              <a:buNone/>
            </a:pPr>
            <a:r>
              <a:rPr lang="de-DE" sz="3200" i="0" dirty="0">
                <a:solidFill>
                  <a:srgbClr val="040C28"/>
                </a:solidFill>
                <a:effectLst/>
                <a:latin typeface="+mj-lt"/>
              </a:rPr>
              <a:t>Erziehungsschnitt</a:t>
            </a:r>
          </a:p>
          <a:p>
            <a:pPr marL="0" indent="0" algn="ctr">
              <a:buNone/>
            </a:pPr>
            <a:endParaRPr lang="de-DE" sz="3200" dirty="0">
              <a:solidFill>
                <a:srgbClr val="040C28"/>
              </a:solidFill>
              <a:latin typeface="+mj-lt"/>
            </a:endParaRPr>
          </a:p>
          <a:p>
            <a:pPr marL="0" indent="0" algn="ctr">
              <a:buNone/>
            </a:pPr>
            <a:r>
              <a:rPr lang="de-DE" sz="3200" i="0" dirty="0">
                <a:solidFill>
                  <a:srgbClr val="040C28"/>
                </a:solidFill>
                <a:effectLst/>
                <a:latin typeface="+mj-lt"/>
              </a:rPr>
              <a:t>Erhaltungsschnitt</a:t>
            </a:r>
          </a:p>
          <a:p>
            <a:pPr marL="0" indent="0" algn="ctr">
              <a:buNone/>
            </a:pPr>
            <a:endParaRPr lang="de-DE" sz="3200" i="0" dirty="0">
              <a:solidFill>
                <a:srgbClr val="040C28"/>
              </a:solidFill>
              <a:effectLst/>
              <a:latin typeface="+mj-lt"/>
            </a:endParaRPr>
          </a:p>
          <a:p>
            <a:pPr marL="0" indent="0" algn="ctr">
              <a:buNone/>
            </a:pPr>
            <a:r>
              <a:rPr lang="de-DE" sz="3200" i="0" dirty="0">
                <a:solidFill>
                  <a:srgbClr val="040C28"/>
                </a:solidFill>
                <a:effectLst/>
                <a:latin typeface="+mj-lt"/>
              </a:rPr>
              <a:t>Verjüngungsschnitt</a:t>
            </a:r>
            <a:endParaRPr lang="de-DE" sz="3200" dirty="0">
              <a:latin typeface="+mj-lt"/>
            </a:endParaRPr>
          </a:p>
        </p:txBody>
      </p:sp>
    </p:spTree>
    <p:extLst>
      <p:ext uri="{BB962C8B-B14F-4D97-AF65-F5344CB8AC3E}">
        <p14:creationId xmlns:p14="http://schemas.microsoft.com/office/powerpoint/2010/main" val="3474804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00485"/>
            <a:ext cx="10515600" cy="1205802"/>
          </a:xfrm>
        </p:spPr>
        <p:txBody>
          <a:bodyPr>
            <a:normAutofit/>
          </a:bodyPr>
          <a:lstStyle/>
          <a:p>
            <a:r>
              <a:rPr lang="de-DE" sz="4000" dirty="0">
                <a:latin typeface="Arial" panose="020B0604020202020204" pitchFamily="34" charset="0"/>
                <a:cs typeface="Arial" panose="020B0604020202020204" pitchFamily="34" charset="0"/>
              </a:rPr>
              <a:t>Schnitt-Arten</a:t>
            </a:r>
          </a:p>
        </p:txBody>
      </p:sp>
      <p:sp>
        <p:nvSpPr>
          <p:cNvPr id="3" name="Inhaltsplatzhalter 2"/>
          <p:cNvSpPr>
            <a:spLocks noGrp="1"/>
          </p:cNvSpPr>
          <p:nvPr>
            <p:ph idx="1"/>
          </p:nvPr>
        </p:nvSpPr>
        <p:spPr>
          <a:xfrm>
            <a:off x="838201" y="1086928"/>
            <a:ext cx="5391150" cy="5771072"/>
          </a:xfrm>
        </p:spPr>
        <p:txBody>
          <a:bodyPr>
            <a:normAutofit/>
          </a:bodyPr>
          <a:lstStyle/>
          <a:p>
            <a:pPr marL="0" indent="0">
              <a:buNone/>
            </a:pPr>
            <a:r>
              <a:rPr lang="de-DE" sz="2200" b="1" dirty="0">
                <a:latin typeface="Arial" panose="020B0604020202020204" pitchFamily="34" charset="0"/>
                <a:cs typeface="Arial" panose="020B0604020202020204" pitchFamily="34" charset="0"/>
              </a:rPr>
              <a:t>Pflanzschnitt</a:t>
            </a:r>
          </a:p>
          <a:p>
            <a:pPr marL="0" indent="0">
              <a:buNone/>
            </a:pPr>
            <a:endParaRPr lang="de-DE" sz="2000" dirty="0">
              <a:latin typeface="Arial" panose="020B0604020202020204" pitchFamily="34" charset="0"/>
              <a:cs typeface="Arial" panose="020B0604020202020204" pitchFamily="34" charset="0"/>
            </a:endParaRPr>
          </a:p>
          <a:p>
            <a:pPr marL="0" indent="0" fontAlgn="base">
              <a:lnSpc>
                <a:spcPct val="110000"/>
              </a:lnSpc>
              <a:buNone/>
            </a:pPr>
            <a:r>
              <a:rPr lang="de-DE" sz="1900" dirty="0">
                <a:solidFill>
                  <a:srgbClr val="000000"/>
                </a:solidFill>
                <a:latin typeface="Arial" panose="020B0604020202020204" pitchFamily="34" charset="0"/>
                <a:cs typeface="Arial" panose="020B0604020202020204" pitchFamily="34" charset="0"/>
              </a:rPr>
              <a:t>Mit der Baumpflanzung wird bei jungen Obstbäumen ein </a:t>
            </a:r>
            <a:r>
              <a:rPr lang="de-DE" sz="1900" b="1" dirty="0">
                <a:solidFill>
                  <a:srgbClr val="000000"/>
                </a:solidFill>
                <a:latin typeface="Arial" panose="020B0604020202020204" pitchFamily="34" charset="0"/>
                <a:cs typeface="Arial" panose="020B0604020202020204" pitchFamily="34" charset="0"/>
              </a:rPr>
              <a:t>Pflanzschnitt</a:t>
            </a:r>
            <a:r>
              <a:rPr lang="de-DE" sz="1900" dirty="0">
                <a:solidFill>
                  <a:srgbClr val="000000"/>
                </a:solidFill>
                <a:latin typeface="Arial" panose="020B0604020202020204" pitchFamily="34" charset="0"/>
                <a:cs typeface="Arial" panose="020B0604020202020204" pitchFamily="34" charset="0"/>
              </a:rPr>
              <a:t> durchgeführt. Dieser ist zum einen wichtig für die spätere Kronenform des Baumes. Zum anderen dient der Pflanzschnitt der Wiederherstellung eines Gleichgewichts zwischen dem durch Rodung gekürzten Wurzelkörper und der Laubkrone.</a:t>
            </a:r>
          </a:p>
          <a:p>
            <a:pPr marL="0" indent="0">
              <a:buNone/>
            </a:pPr>
            <a:endParaRPr lang="de-DE" dirty="0"/>
          </a:p>
        </p:txBody>
      </p:sp>
      <p:pic>
        <p:nvPicPr>
          <p:cNvPr id="1032" name="Picture 8" descr="Obstbäume richtig schneiden | DIY Academy">
            <a:extLst>
              <a:ext uri="{FF2B5EF4-FFF2-40B4-BE49-F238E27FC236}">
                <a16:creationId xmlns:a16="http://schemas.microsoft.com/office/drawing/2014/main" id="{FA2C018D-0E92-47A3-B0B9-FD39C7F16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351" y="228600"/>
            <a:ext cx="5821680" cy="64008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E53387D4-7CBD-A733-B674-8808126CAFE1}"/>
              </a:ext>
            </a:extLst>
          </p:cNvPr>
          <p:cNvSpPr/>
          <p:nvPr/>
        </p:nvSpPr>
        <p:spPr>
          <a:xfrm>
            <a:off x="6416511" y="430730"/>
            <a:ext cx="2802903" cy="545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882729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00485"/>
            <a:ext cx="10515600" cy="1205802"/>
          </a:xfrm>
        </p:spPr>
        <p:txBody>
          <a:bodyPr>
            <a:normAutofit/>
          </a:bodyPr>
          <a:lstStyle/>
          <a:p>
            <a:r>
              <a:rPr lang="de-DE" sz="4000" dirty="0">
                <a:latin typeface="Arial" panose="020B0604020202020204" pitchFamily="34" charset="0"/>
                <a:cs typeface="Arial" panose="020B0604020202020204" pitchFamily="34" charset="0"/>
              </a:rPr>
              <a:t>Schnitt-Arten</a:t>
            </a:r>
          </a:p>
        </p:txBody>
      </p:sp>
      <p:sp>
        <p:nvSpPr>
          <p:cNvPr id="3" name="Inhaltsplatzhalter 2"/>
          <p:cNvSpPr>
            <a:spLocks noGrp="1"/>
          </p:cNvSpPr>
          <p:nvPr>
            <p:ph idx="1"/>
          </p:nvPr>
        </p:nvSpPr>
        <p:spPr>
          <a:xfrm>
            <a:off x="838200" y="1157430"/>
            <a:ext cx="4818320" cy="4116319"/>
          </a:xfrm>
        </p:spPr>
        <p:txBody>
          <a:bodyPr>
            <a:normAutofit/>
          </a:bodyPr>
          <a:lstStyle/>
          <a:p>
            <a:pPr marL="0" indent="0">
              <a:buNone/>
            </a:pPr>
            <a:r>
              <a:rPr lang="de-DE" sz="2200" b="1" dirty="0">
                <a:latin typeface="Arial" panose="020B0604020202020204" pitchFamily="34" charset="0"/>
                <a:cs typeface="Arial" panose="020B0604020202020204" pitchFamily="34" charset="0"/>
              </a:rPr>
              <a:t>Erziehungsschnitt</a:t>
            </a:r>
          </a:p>
          <a:p>
            <a:pPr marL="0" lvl="0" indent="0" fontAlgn="base">
              <a:buNone/>
            </a:pPr>
            <a:endParaRPr lang="de-DE" dirty="0"/>
          </a:p>
          <a:p>
            <a:pPr marL="0" lvl="0" indent="0" fontAlgn="base">
              <a:buNone/>
            </a:pPr>
            <a:r>
              <a:rPr lang="de-DE" sz="1900" b="0" i="0" dirty="0">
                <a:solidFill>
                  <a:srgbClr val="000000"/>
                </a:solidFill>
                <a:effectLst/>
                <a:latin typeface="Arial" panose="020B0604020202020204" pitchFamily="34" charset="0"/>
                <a:cs typeface="Arial" panose="020B0604020202020204" pitchFamily="34" charset="0"/>
              </a:rPr>
              <a:t>In den ersten Jahren nach der Pflanzung sollte ein regelmäßiger </a:t>
            </a:r>
            <a:r>
              <a:rPr lang="de-DE" sz="1900" b="1" i="0" dirty="0">
                <a:solidFill>
                  <a:srgbClr val="000000"/>
                </a:solidFill>
                <a:effectLst/>
                <a:latin typeface="Arial" panose="020B0604020202020204" pitchFamily="34" charset="0"/>
                <a:cs typeface="Arial" panose="020B0604020202020204" pitchFamily="34" charset="0"/>
              </a:rPr>
              <a:t>Erziehungsschnitt</a:t>
            </a:r>
            <a:r>
              <a:rPr lang="de-DE" sz="1900" b="0" i="0" dirty="0">
                <a:solidFill>
                  <a:srgbClr val="000000"/>
                </a:solidFill>
                <a:effectLst/>
                <a:latin typeface="Arial" panose="020B0604020202020204" pitchFamily="34" charset="0"/>
                <a:cs typeface="Arial" panose="020B0604020202020204" pitchFamily="34" charset="0"/>
              </a:rPr>
              <a:t> ausgeführ</a:t>
            </a:r>
            <a:r>
              <a:rPr lang="de-DE" sz="1900" dirty="0">
                <a:solidFill>
                  <a:srgbClr val="000000"/>
                </a:solidFill>
                <a:latin typeface="Arial" panose="020B0604020202020204" pitchFamily="34" charset="0"/>
                <a:cs typeface="Arial" panose="020B0604020202020204" pitchFamily="34" charset="0"/>
              </a:rPr>
              <a:t>t werden, bis sich eine gute Krone entwickelt hat.</a:t>
            </a:r>
            <a:endParaRPr lang="de-DE" sz="1900" dirty="0">
              <a:latin typeface="Arial" panose="020B0604020202020204" pitchFamily="34" charset="0"/>
              <a:cs typeface="Arial" panose="020B0604020202020204" pitchFamily="34" charset="0"/>
            </a:endParaRPr>
          </a:p>
          <a:p>
            <a:pPr marL="0" indent="0">
              <a:buNone/>
            </a:pPr>
            <a:endParaRPr lang="de-DE" dirty="0"/>
          </a:p>
        </p:txBody>
      </p:sp>
      <p:pic>
        <p:nvPicPr>
          <p:cNvPr id="4" name="Picture 2" descr="Obstbäume schneiden - Unsere Anleitung mit Bildern">
            <a:extLst>
              <a:ext uri="{FF2B5EF4-FFF2-40B4-BE49-F238E27FC236}">
                <a16:creationId xmlns:a16="http://schemas.microsoft.com/office/drawing/2014/main" id="{80F4B1D0-B0AC-9CC2-205E-261E084A9E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469" y="375437"/>
            <a:ext cx="6107126" cy="6107126"/>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98413C70-497D-4CD9-A1E4-2778FB1953D1}"/>
              </a:ext>
            </a:extLst>
          </p:cNvPr>
          <p:cNvSpPr/>
          <p:nvPr/>
        </p:nvSpPr>
        <p:spPr>
          <a:xfrm>
            <a:off x="6096000" y="463356"/>
            <a:ext cx="2802903" cy="545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846649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00485"/>
            <a:ext cx="10515600" cy="1205802"/>
          </a:xfrm>
        </p:spPr>
        <p:txBody>
          <a:bodyPr>
            <a:normAutofit/>
          </a:bodyPr>
          <a:lstStyle/>
          <a:p>
            <a:r>
              <a:rPr lang="de-DE" sz="4000" dirty="0">
                <a:latin typeface="Arial" panose="020B0604020202020204" pitchFamily="34" charset="0"/>
                <a:cs typeface="Arial" panose="020B0604020202020204" pitchFamily="34" charset="0"/>
              </a:rPr>
              <a:t>Schnitt-Arten</a:t>
            </a:r>
          </a:p>
        </p:txBody>
      </p:sp>
      <p:sp>
        <p:nvSpPr>
          <p:cNvPr id="3" name="Inhaltsplatzhalter 2"/>
          <p:cNvSpPr>
            <a:spLocks noGrp="1"/>
          </p:cNvSpPr>
          <p:nvPr>
            <p:ph idx="1"/>
          </p:nvPr>
        </p:nvSpPr>
        <p:spPr>
          <a:xfrm>
            <a:off x="838200" y="1157430"/>
            <a:ext cx="4818320" cy="4116319"/>
          </a:xfrm>
        </p:spPr>
        <p:txBody>
          <a:bodyPr>
            <a:normAutofit/>
          </a:bodyPr>
          <a:lstStyle/>
          <a:p>
            <a:pPr marL="0" indent="0">
              <a:buNone/>
            </a:pPr>
            <a:r>
              <a:rPr lang="de-DE" sz="2200" b="1" dirty="0">
                <a:latin typeface="Arial" panose="020B0604020202020204" pitchFamily="34" charset="0"/>
                <a:cs typeface="Arial" panose="020B0604020202020204" pitchFamily="34" charset="0"/>
              </a:rPr>
              <a:t>Erhaltungsschnitt</a:t>
            </a:r>
          </a:p>
          <a:p>
            <a:pPr marL="0" lvl="0" indent="0" fontAlgn="base">
              <a:buNone/>
            </a:pPr>
            <a:endParaRPr lang="de-DE" dirty="0"/>
          </a:p>
          <a:p>
            <a:pPr marL="0" lvl="0" indent="0" fontAlgn="base">
              <a:buNone/>
            </a:pPr>
            <a:r>
              <a:rPr lang="de-DE" sz="1900" b="0" i="0" dirty="0">
                <a:effectLst/>
                <a:latin typeface="+mj-lt"/>
              </a:rPr>
              <a:t>Ab dem Zeitpunkt, ab dem der Obstbaum regelmäßig Früchte trägt und eine gleichmäßige Krone entwickelt hat, ist die Erziehung abgeschlossen. Jetzt gilt es, seine Ertragskraft zu erhalten. Hierzu wird moderater geschnitten. </a:t>
            </a:r>
            <a:endParaRPr lang="de-DE" sz="1900" dirty="0">
              <a:latin typeface="+mj-lt"/>
            </a:endParaRPr>
          </a:p>
        </p:txBody>
      </p:sp>
      <p:pic>
        <p:nvPicPr>
          <p:cNvPr id="1026" name="Picture 2" descr="Obstbäume schneiden - Unsere Anleitung mit Bildern">
            <a:extLst>
              <a:ext uri="{FF2B5EF4-FFF2-40B4-BE49-F238E27FC236}">
                <a16:creationId xmlns:a16="http://schemas.microsoft.com/office/drawing/2014/main" id="{0DACC756-713B-DEE1-9549-E3447ED3B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084" y="314990"/>
            <a:ext cx="6228019" cy="6228019"/>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98413C70-497D-4CD9-A1E4-2778FB1953D1}"/>
              </a:ext>
            </a:extLst>
          </p:cNvPr>
          <p:cNvSpPr/>
          <p:nvPr/>
        </p:nvSpPr>
        <p:spPr>
          <a:xfrm>
            <a:off x="5939886" y="463355"/>
            <a:ext cx="2054044" cy="69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854220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00485"/>
            <a:ext cx="10515600" cy="1205802"/>
          </a:xfrm>
        </p:spPr>
        <p:txBody>
          <a:bodyPr>
            <a:normAutofit/>
          </a:bodyPr>
          <a:lstStyle/>
          <a:p>
            <a:r>
              <a:rPr lang="de-DE" sz="4000" dirty="0">
                <a:latin typeface="Arial" panose="020B0604020202020204" pitchFamily="34" charset="0"/>
                <a:cs typeface="Arial" panose="020B0604020202020204" pitchFamily="34" charset="0"/>
              </a:rPr>
              <a:t>Schnitt-Arten</a:t>
            </a:r>
          </a:p>
        </p:txBody>
      </p:sp>
      <p:sp>
        <p:nvSpPr>
          <p:cNvPr id="3" name="Inhaltsplatzhalter 2"/>
          <p:cNvSpPr>
            <a:spLocks noGrp="1"/>
          </p:cNvSpPr>
          <p:nvPr>
            <p:ph idx="1"/>
          </p:nvPr>
        </p:nvSpPr>
        <p:spPr>
          <a:xfrm>
            <a:off x="838200" y="1068382"/>
            <a:ext cx="4518804" cy="3663106"/>
          </a:xfrm>
        </p:spPr>
        <p:txBody>
          <a:bodyPr>
            <a:normAutofit/>
          </a:bodyPr>
          <a:lstStyle/>
          <a:p>
            <a:pPr marL="0" indent="0">
              <a:buNone/>
            </a:pPr>
            <a:r>
              <a:rPr lang="de-DE" sz="2200" b="1" dirty="0">
                <a:latin typeface="Arial" panose="020B0604020202020204" pitchFamily="34" charset="0"/>
                <a:cs typeface="Arial" panose="020B0604020202020204" pitchFamily="34" charset="0"/>
              </a:rPr>
              <a:t>Verjüngungsschnitt</a:t>
            </a:r>
          </a:p>
          <a:p>
            <a:pPr marL="0" lvl="0" indent="0" fontAlgn="base">
              <a:buNone/>
            </a:pPr>
            <a:endParaRPr lang="de-DE" sz="2200" dirty="0">
              <a:latin typeface="Arial" panose="020B0604020202020204" pitchFamily="34" charset="0"/>
              <a:cs typeface="Arial" panose="020B0604020202020204" pitchFamily="34" charset="0"/>
            </a:endParaRPr>
          </a:p>
          <a:p>
            <a:pPr marL="0" lvl="0" indent="0" fontAlgn="base">
              <a:buNone/>
            </a:pPr>
            <a:r>
              <a:rPr lang="de-DE" sz="1900" b="0" i="0" dirty="0">
                <a:solidFill>
                  <a:srgbClr val="202124"/>
                </a:solidFill>
                <a:effectLst/>
                <a:latin typeface="arial" panose="020B0604020202020204" pitchFamily="34" charset="0"/>
              </a:rPr>
              <a:t>Der </a:t>
            </a:r>
            <a:r>
              <a:rPr lang="de-DE" sz="1900" b="1" i="0" dirty="0">
                <a:solidFill>
                  <a:srgbClr val="202124"/>
                </a:solidFill>
                <a:effectLst/>
                <a:latin typeface="arial" panose="020B0604020202020204" pitchFamily="34" charset="0"/>
              </a:rPr>
              <a:t>Verjüngungsschnitt</a:t>
            </a:r>
            <a:r>
              <a:rPr lang="de-DE" sz="1900" b="0" i="0" dirty="0">
                <a:solidFill>
                  <a:srgbClr val="202124"/>
                </a:solidFill>
                <a:effectLst/>
                <a:latin typeface="arial" panose="020B0604020202020204" pitchFamily="34" charset="0"/>
              </a:rPr>
              <a:t> ist bei alten Bäumen, die kaum noch neuen Austrieb zeigen und mit Größe und Qualität ihrer Früchte nicht mehr überzeugen, sinnvoll. Ziel der Arbeit ist es, den </a:t>
            </a:r>
            <a:r>
              <a:rPr lang="de-DE" sz="1900" b="1" i="0" dirty="0">
                <a:solidFill>
                  <a:srgbClr val="202124"/>
                </a:solidFill>
                <a:effectLst/>
                <a:latin typeface="arial" panose="020B0604020202020204" pitchFamily="34" charset="0"/>
              </a:rPr>
              <a:t>Baum</a:t>
            </a:r>
            <a:r>
              <a:rPr lang="de-DE" sz="1900" b="0" i="0" dirty="0">
                <a:solidFill>
                  <a:srgbClr val="202124"/>
                </a:solidFill>
                <a:effectLst/>
                <a:latin typeface="arial" panose="020B0604020202020204" pitchFamily="34" charset="0"/>
              </a:rPr>
              <a:t> durch einen kräftigen Rückschnitt zu neuem Triebwachstum anzuregen.</a:t>
            </a:r>
            <a:endParaRPr lang="de-DE" sz="1900" dirty="0"/>
          </a:p>
        </p:txBody>
      </p:sp>
      <p:pic>
        <p:nvPicPr>
          <p:cNvPr id="3078" name="Picture 6" descr="Verjüngungsschnitt für alte Obstbäume">
            <a:extLst>
              <a:ext uri="{FF2B5EF4-FFF2-40B4-BE49-F238E27FC236}">
                <a16:creationId xmlns:a16="http://schemas.microsoft.com/office/drawing/2014/main" id="{6DDCE8EB-4334-4D95-BDAC-9C45D6C8C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281940"/>
            <a:ext cx="5648325" cy="6256020"/>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60AFB18E-28D8-4647-BBA0-20FFF68A3735}"/>
              </a:ext>
            </a:extLst>
          </p:cNvPr>
          <p:cNvSpPr/>
          <p:nvPr/>
        </p:nvSpPr>
        <p:spPr>
          <a:xfrm>
            <a:off x="7303770" y="5052060"/>
            <a:ext cx="1165860" cy="788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309806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 1"/>
          <p:cNvSpPr txBox="1"/>
          <p:nvPr/>
        </p:nvSpPr>
        <p:spPr>
          <a:xfrm>
            <a:off x="4134551" y="6471324"/>
            <a:ext cx="3305328" cy="98617"/>
          </a:xfrm>
          <a:prstGeom prst="rect">
            <a:avLst/>
          </a:prstGeom>
        </p:spPr>
        <p:txBody>
          <a:bodyPr vert="horz" wrap="none" lIns="0" tIns="0" rIns="0" bIns="0" rtlCol="0">
            <a:spAutoFit/>
          </a:bodyPr>
          <a:lstStyle/>
          <a:p>
            <a:r>
              <a:rPr sz="641" spc="6" dirty="0">
                <a:latin typeface="Times New Roman"/>
                <a:cs typeface="Times New Roman"/>
              </a:rPr>
              <a:t>                                                                            7                                                                           </a:t>
            </a:r>
            <a:endParaRPr sz="641" dirty="0">
              <a:latin typeface="Times New Roman"/>
              <a:cs typeface="Times New Roman"/>
            </a:endParaRPr>
          </a:p>
        </p:txBody>
      </p:sp>
      <p:sp>
        <p:nvSpPr>
          <p:cNvPr id="7" name="text 1"/>
          <p:cNvSpPr txBox="1"/>
          <p:nvPr/>
        </p:nvSpPr>
        <p:spPr>
          <a:xfrm>
            <a:off x="1919802" y="347134"/>
            <a:ext cx="4060758" cy="615553"/>
          </a:xfrm>
          <a:prstGeom prst="rect">
            <a:avLst/>
          </a:prstGeom>
        </p:spPr>
        <p:txBody>
          <a:bodyPr vert="horz" wrap="square" lIns="0" tIns="0" rIns="0" bIns="0" rtlCol="0">
            <a:spAutoFit/>
          </a:bodyPr>
          <a:lstStyle/>
          <a:p>
            <a:r>
              <a:rPr sz="4000" spc="6" dirty="0">
                <a:latin typeface="Arial"/>
                <a:cs typeface="Arial"/>
              </a:rPr>
              <a:t>Wuchsgesetze</a:t>
            </a:r>
            <a:endParaRPr sz="4000" dirty="0">
              <a:latin typeface="Arial"/>
              <a:cs typeface="Arial"/>
            </a:endParaRPr>
          </a:p>
        </p:txBody>
      </p:sp>
      <p:sp>
        <p:nvSpPr>
          <p:cNvPr id="8" name="text 1"/>
          <p:cNvSpPr txBox="1"/>
          <p:nvPr/>
        </p:nvSpPr>
        <p:spPr>
          <a:xfrm>
            <a:off x="1793287" y="1675926"/>
            <a:ext cx="2156894" cy="338554"/>
          </a:xfrm>
          <a:prstGeom prst="rect">
            <a:avLst/>
          </a:prstGeom>
        </p:spPr>
        <p:txBody>
          <a:bodyPr vert="horz" wrap="square" lIns="0" tIns="0" rIns="0" bIns="0" rtlCol="0">
            <a:spAutoFit/>
          </a:bodyPr>
          <a:lstStyle/>
          <a:p>
            <a:r>
              <a:rPr lang="de-DE" sz="2000" spc="6" dirty="0">
                <a:latin typeface="Arial"/>
                <a:cs typeface="Arial"/>
              </a:rPr>
              <a:t>S</a:t>
            </a:r>
            <a:r>
              <a:rPr sz="2200" spc="6" dirty="0">
                <a:latin typeface="Arial"/>
                <a:cs typeface="Arial"/>
              </a:rPr>
              <a:t>pitzenförderung</a:t>
            </a:r>
            <a:endParaRPr sz="2200" dirty="0">
              <a:latin typeface="Arial"/>
              <a:cs typeface="Arial"/>
            </a:endParaRPr>
          </a:p>
        </p:txBody>
      </p:sp>
      <p:sp>
        <p:nvSpPr>
          <p:cNvPr id="9" name="text 1"/>
          <p:cNvSpPr txBox="1"/>
          <p:nvPr/>
        </p:nvSpPr>
        <p:spPr>
          <a:xfrm>
            <a:off x="7237026" y="1675926"/>
            <a:ext cx="2890150" cy="338554"/>
          </a:xfrm>
          <a:prstGeom prst="rect">
            <a:avLst/>
          </a:prstGeom>
        </p:spPr>
        <p:txBody>
          <a:bodyPr vert="horz" wrap="square" lIns="0" tIns="0" rIns="0" bIns="0" rtlCol="0">
            <a:spAutoFit/>
          </a:bodyPr>
          <a:lstStyle/>
          <a:p>
            <a:r>
              <a:rPr lang="de-DE" sz="2200" spc="6" dirty="0">
                <a:latin typeface="Arial"/>
                <a:cs typeface="Arial"/>
              </a:rPr>
              <a:t>Ob</a:t>
            </a:r>
            <a:r>
              <a:rPr sz="2200" spc="6" dirty="0">
                <a:latin typeface="Arial"/>
                <a:cs typeface="Arial"/>
              </a:rPr>
              <a:t>erseitenförderung</a:t>
            </a:r>
            <a:endParaRPr sz="2200" dirty="0">
              <a:latin typeface="Arial"/>
              <a:cs typeface="Arial"/>
            </a:endParaRPr>
          </a:p>
        </p:txBody>
      </p:sp>
      <p:pic>
        <p:nvPicPr>
          <p:cNvPr id="1026" name="Picture 2" descr="Wachstumsgesetze Triebe">
            <a:extLst>
              <a:ext uri="{FF2B5EF4-FFF2-40B4-BE49-F238E27FC236}">
                <a16:creationId xmlns:a16="http://schemas.microsoft.com/office/drawing/2014/main" id="{40C2971F-0442-45EF-AE40-D63897949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8453" y="2255607"/>
            <a:ext cx="4150014" cy="29227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6D13691-BB9B-4A9A-A7EC-177FBF2A32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7094" y="2254446"/>
            <a:ext cx="4150014" cy="2925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 1"/>
          <p:cNvSpPr txBox="1"/>
          <p:nvPr/>
        </p:nvSpPr>
        <p:spPr>
          <a:xfrm>
            <a:off x="4134551" y="6471324"/>
            <a:ext cx="3305328" cy="98617"/>
          </a:xfrm>
          <a:prstGeom prst="rect">
            <a:avLst/>
          </a:prstGeom>
        </p:spPr>
        <p:txBody>
          <a:bodyPr vert="horz" wrap="none" lIns="0" tIns="0" rIns="0" bIns="0" rtlCol="0">
            <a:spAutoFit/>
          </a:bodyPr>
          <a:lstStyle/>
          <a:p>
            <a:r>
              <a:rPr sz="641" spc="6" dirty="0">
                <a:latin typeface="Times New Roman"/>
                <a:cs typeface="Times New Roman"/>
              </a:rPr>
              <a:t>                                                                            7                                                                           </a:t>
            </a:r>
            <a:endParaRPr sz="641" dirty="0">
              <a:latin typeface="Times New Roman"/>
              <a:cs typeface="Times New Roman"/>
            </a:endParaRPr>
          </a:p>
        </p:txBody>
      </p:sp>
      <p:sp>
        <p:nvSpPr>
          <p:cNvPr id="7" name="text 1"/>
          <p:cNvSpPr txBox="1"/>
          <p:nvPr/>
        </p:nvSpPr>
        <p:spPr>
          <a:xfrm>
            <a:off x="1919802" y="347134"/>
            <a:ext cx="4060758" cy="615553"/>
          </a:xfrm>
          <a:prstGeom prst="rect">
            <a:avLst/>
          </a:prstGeom>
        </p:spPr>
        <p:txBody>
          <a:bodyPr vert="horz" wrap="square" lIns="0" tIns="0" rIns="0" bIns="0" rtlCol="0">
            <a:spAutoFit/>
          </a:bodyPr>
          <a:lstStyle/>
          <a:p>
            <a:r>
              <a:rPr sz="4000" spc="6" dirty="0">
                <a:latin typeface="Arial"/>
                <a:cs typeface="Arial"/>
              </a:rPr>
              <a:t>Wuchsgesetze</a:t>
            </a:r>
            <a:endParaRPr sz="4000" dirty="0">
              <a:latin typeface="Arial"/>
              <a:cs typeface="Arial"/>
            </a:endParaRPr>
          </a:p>
        </p:txBody>
      </p:sp>
      <p:sp>
        <p:nvSpPr>
          <p:cNvPr id="10" name="text 1"/>
          <p:cNvSpPr txBox="1"/>
          <p:nvPr/>
        </p:nvSpPr>
        <p:spPr>
          <a:xfrm>
            <a:off x="2196589" y="1471710"/>
            <a:ext cx="2915453" cy="338554"/>
          </a:xfrm>
          <a:prstGeom prst="rect">
            <a:avLst/>
          </a:prstGeom>
        </p:spPr>
        <p:txBody>
          <a:bodyPr vert="horz" wrap="square" lIns="0" tIns="0" rIns="0" bIns="0" rtlCol="0">
            <a:spAutoFit/>
          </a:bodyPr>
          <a:lstStyle/>
          <a:p>
            <a:r>
              <a:rPr sz="2200" spc="6" dirty="0">
                <a:latin typeface="Arial"/>
                <a:cs typeface="Arial"/>
              </a:rPr>
              <a:t>Scheitelpunktförderung</a:t>
            </a:r>
            <a:endParaRPr sz="2200" dirty="0">
              <a:latin typeface="Arial"/>
              <a:cs typeface="Arial"/>
            </a:endParaRPr>
          </a:p>
        </p:txBody>
      </p:sp>
      <p:sp>
        <p:nvSpPr>
          <p:cNvPr id="12" name="text 1"/>
          <p:cNvSpPr txBox="1"/>
          <p:nvPr/>
        </p:nvSpPr>
        <p:spPr>
          <a:xfrm>
            <a:off x="6578122" y="4452509"/>
            <a:ext cx="1639423" cy="276999"/>
          </a:xfrm>
          <a:prstGeom prst="rect">
            <a:avLst/>
          </a:prstGeom>
        </p:spPr>
        <p:txBody>
          <a:bodyPr vert="horz" wrap="none" lIns="0" tIns="0" rIns="0" bIns="0" rtlCol="0">
            <a:spAutoFit/>
          </a:bodyPr>
          <a:lstStyle/>
          <a:p>
            <a:r>
              <a:rPr b="1" spc="6" dirty="0">
                <a:latin typeface="Arial" panose="020B0604020202020204" pitchFamily="34" charset="0"/>
                <a:cs typeface="Arial" panose="020B0604020202020204" pitchFamily="34" charset="0"/>
              </a:rPr>
              <a:t>Schnittgesetze</a:t>
            </a:r>
            <a:endParaRPr b="1" dirty="0">
              <a:latin typeface="Arial" panose="020B0604020202020204" pitchFamily="34" charset="0"/>
              <a:cs typeface="Arial" panose="020B0604020202020204" pitchFamily="34" charset="0"/>
            </a:endParaRPr>
          </a:p>
        </p:txBody>
      </p:sp>
      <p:sp>
        <p:nvSpPr>
          <p:cNvPr id="13" name="text 1"/>
          <p:cNvSpPr txBox="1"/>
          <p:nvPr/>
        </p:nvSpPr>
        <p:spPr>
          <a:xfrm>
            <a:off x="6578122" y="4820923"/>
            <a:ext cx="4035144" cy="276999"/>
          </a:xfrm>
          <a:prstGeom prst="rect">
            <a:avLst/>
          </a:prstGeom>
        </p:spPr>
        <p:txBody>
          <a:bodyPr vert="horz" wrap="none" lIns="0" tIns="0" rIns="0" bIns="0" rtlCol="0">
            <a:spAutoFit/>
          </a:bodyPr>
          <a:lstStyle/>
          <a:p>
            <a:r>
              <a:rPr spc="6" dirty="0">
                <a:latin typeface="Arial" panose="020B0604020202020204" pitchFamily="34" charset="0"/>
                <a:cs typeface="Arial" panose="020B0604020202020204" pitchFamily="34" charset="0"/>
              </a:rPr>
              <a:t>• Starker Rückschnitt – starker Austrieb</a:t>
            </a:r>
            <a:endParaRPr dirty="0">
              <a:latin typeface="Arial" panose="020B0604020202020204" pitchFamily="34" charset="0"/>
              <a:cs typeface="Arial" panose="020B0604020202020204" pitchFamily="34" charset="0"/>
            </a:endParaRPr>
          </a:p>
        </p:txBody>
      </p:sp>
      <p:sp>
        <p:nvSpPr>
          <p:cNvPr id="14" name="text 1"/>
          <p:cNvSpPr txBox="1"/>
          <p:nvPr/>
        </p:nvSpPr>
        <p:spPr>
          <a:xfrm>
            <a:off x="6578123" y="5083835"/>
            <a:ext cx="4833311" cy="276999"/>
          </a:xfrm>
          <a:prstGeom prst="rect">
            <a:avLst/>
          </a:prstGeom>
        </p:spPr>
        <p:txBody>
          <a:bodyPr vert="horz" wrap="none" lIns="0" tIns="0" rIns="0" bIns="0" rtlCol="0">
            <a:spAutoFit/>
          </a:bodyPr>
          <a:lstStyle/>
          <a:p>
            <a:r>
              <a:rPr spc="6" dirty="0">
                <a:latin typeface="Arial" panose="020B0604020202020204" pitchFamily="34" charset="0"/>
                <a:cs typeface="Arial" panose="020B0604020202020204" pitchFamily="34" charset="0"/>
              </a:rPr>
              <a:t>• Schwacher Rückschnitt – schwacher Austrieb</a:t>
            </a:r>
            <a:endParaRPr dirty="0">
              <a:latin typeface="Arial" panose="020B0604020202020204" pitchFamily="34" charset="0"/>
              <a:cs typeface="Arial" panose="020B0604020202020204" pitchFamily="34" charset="0"/>
            </a:endParaRPr>
          </a:p>
        </p:txBody>
      </p:sp>
      <p:sp>
        <p:nvSpPr>
          <p:cNvPr id="15" name="text 1"/>
          <p:cNvSpPr txBox="1"/>
          <p:nvPr/>
        </p:nvSpPr>
        <p:spPr>
          <a:xfrm>
            <a:off x="6578123" y="5346748"/>
            <a:ext cx="5364482" cy="276999"/>
          </a:xfrm>
          <a:prstGeom prst="rect">
            <a:avLst/>
          </a:prstGeom>
        </p:spPr>
        <p:txBody>
          <a:bodyPr vert="horz" wrap="none" lIns="0" tIns="0" rIns="0" bIns="0" rtlCol="0">
            <a:spAutoFit/>
          </a:bodyPr>
          <a:lstStyle/>
          <a:p>
            <a:r>
              <a:rPr spc="6" dirty="0">
                <a:latin typeface="Arial" panose="020B0604020202020204" pitchFamily="34" charset="0"/>
                <a:cs typeface="Arial" panose="020B0604020202020204" pitchFamily="34" charset="0"/>
              </a:rPr>
              <a:t>• ungleicher Rückschnitt – ungleichmäßiger Austrieb</a:t>
            </a:r>
            <a:endParaRPr dirty="0">
              <a:latin typeface="Arial" panose="020B0604020202020204" pitchFamily="34" charset="0"/>
              <a:cs typeface="Arial" panose="020B0604020202020204" pitchFamily="34" charset="0"/>
            </a:endParaRPr>
          </a:p>
        </p:txBody>
      </p:sp>
      <p:pic>
        <p:nvPicPr>
          <p:cNvPr id="2052" name="Picture 4" descr="Scheitelpunkt fördern Rückschnitt">
            <a:extLst>
              <a:ext uri="{FF2B5EF4-FFF2-40B4-BE49-F238E27FC236}">
                <a16:creationId xmlns:a16="http://schemas.microsoft.com/office/drawing/2014/main" id="{ADA0B13A-635F-4923-BC47-9E7BF1401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408" y="2046918"/>
            <a:ext cx="4453816" cy="2982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33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211012"/>
            <a:ext cx="10515600" cy="1051693"/>
          </a:xfrm>
        </p:spPr>
        <p:txBody>
          <a:bodyPr>
            <a:normAutofit/>
          </a:bodyPr>
          <a:lstStyle/>
          <a:p>
            <a:r>
              <a:rPr lang="de-DE" sz="4000" dirty="0">
                <a:latin typeface="Arial" panose="020B0604020202020204" pitchFamily="34" charset="0"/>
                <a:cs typeface="Arial" panose="020B0604020202020204" pitchFamily="34" charset="0"/>
              </a:rPr>
              <a:t>Schnitt-Technik</a:t>
            </a:r>
          </a:p>
        </p:txBody>
      </p:sp>
      <p:sp>
        <p:nvSpPr>
          <p:cNvPr id="3" name="Inhaltsplatzhalter 2"/>
          <p:cNvSpPr>
            <a:spLocks noGrp="1"/>
          </p:cNvSpPr>
          <p:nvPr>
            <p:ph idx="1"/>
          </p:nvPr>
        </p:nvSpPr>
        <p:spPr>
          <a:xfrm>
            <a:off x="6370655" y="1115366"/>
            <a:ext cx="4983145" cy="5538279"/>
          </a:xfrm>
        </p:spPr>
        <p:txBody>
          <a:bodyPr>
            <a:normAutofit/>
          </a:bodyPr>
          <a:lstStyle/>
          <a:p>
            <a:pPr marL="0" indent="0">
              <a:buNone/>
            </a:pPr>
            <a:r>
              <a:rPr lang="de-DE" sz="2200" dirty="0">
                <a:latin typeface="Arial" panose="020B0604020202020204" pitchFamily="34" charset="0"/>
                <a:cs typeface="Arial" panose="020B0604020202020204" pitchFamily="34" charset="0"/>
              </a:rPr>
              <a:t>Keine Zapfen (Huthaken) stehen lassen</a:t>
            </a:r>
          </a:p>
          <a:p>
            <a:pPr marL="0" indent="0">
              <a:buNone/>
            </a:pPr>
            <a:r>
              <a:rPr lang="de-DE" sz="2200" dirty="0">
                <a:latin typeface="Arial" panose="020B0604020202020204" pitchFamily="34" charset="0"/>
                <a:cs typeface="Arial" panose="020B0604020202020204" pitchFamily="34" charset="0"/>
              </a:rPr>
              <a:t>Auf Astring schneiden</a:t>
            </a:r>
          </a:p>
          <a:p>
            <a:pPr marL="0" indent="0">
              <a:buNone/>
            </a:pPr>
            <a:endParaRPr lang="de-DE" sz="2200" b="1" dirty="0">
              <a:latin typeface="Arial" panose="020B0604020202020204" pitchFamily="34" charset="0"/>
              <a:cs typeface="Arial" panose="020B0604020202020204" pitchFamily="34" charset="0"/>
            </a:endParaRPr>
          </a:p>
          <a:p>
            <a:pPr marL="0" indent="0">
              <a:buNone/>
            </a:pPr>
            <a:endParaRPr lang="de-DE" sz="2200" b="1" dirty="0">
              <a:latin typeface="Arial" panose="020B0604020202020204" pitchFamily="34" charset="0"/>
              <a:cs typeface="Arial" panose="020B0604020202020204" pitchFamily="34" charset="0"/>
            </a:endParaRPr>
          </a:p>
          <a:p>
            <a:pPr marL="0" indent="0">
              <a:buNone/>
            </a:pPr>
            <a:r>
              <a:rPr lang="de-DE" sz="2200" dirty="0">
                <a:latin typeface="Arial" panose="020B0604020202020204" pitchFamily="34" charset="0"/>
                <a:cs typeface="Arial" panose="020B0604020202020204" pitchFamily="34" charset="0"/>
              </a:rPr>
              <a:t>Äste ableiten, keine Stummel</a:t>
            </a:r>
          </a:p>
          <a:p>
            <a:pPr marL="0" indent="0">
              <a:buNone/>
            </a:pPr>
            <a:r>
              <a:rPr lang="de-DE" sz="2200" dirty="0">
                <a:latin typeface="Arial" panose="020B0604020202020204" pitchFamily="34" charset="0"/>
                <a:cs typeface="Arial" panose="020B0604020202020204" pitchFamily="34" charset="0"/>
              </a:rPr>
              <a:t>„Holz ernährt Laub – Laub ernährt Holz“</a:t>
            </a:r>
          </a:p>
          <a:p>
            <a:pPr marL="0" indent="0">
              <a:buNone/>
            </a:pPr>
            <a:endParaRPr lang="de-DE" sz="2200" dirty="0">
              <a:latin typeface="Arial" panose="020B0604020202020204" pitchFamily="34" charset="0"/>
              <a:cs typeface="Arial" panose="020B0604020202020204" pitchFamily="34" charset="0"/>
            </a:endParaRPr>
          </a:p>
          <a:p>
            <a:pPr marL="0" indent="0">
              <a:buNone/>
            </a:pPr>
            <a:endParaRPr lang="de-DE" sz="2200" dirty="0">
              <a:latin typeface="Arial" panose="020B0604020202020204" pitchFamily="34" charset="0"/>
              <a:cs typeface="Arial" panose="020B0604020202020204" pitchFamily="34" charset="0"/>
            </a:endParaRPr>
          </a:p>
          <a:p>
            <a:pPr marL="0" indent="0">
              <a:buNone/>
            </a:pPr>
            <a:r>
              <a:rPr lang="de-DE" sz="2200" dirty="0">
                <a:latin typeface="Arial" panose="020B0604020202020204" pitchFamily="34" charset="0"/>
                <a:cs typeface="Arial" panose="020B0604020202020204" pitchFamily="34" charset="0"/>
              </a:rPr>
              <a:t>Einkürzen starker Äste</a:t>
            </a:r>
          </a:p>
          <a:p>
            <a:pPr marL="0" indent="0">
              <a:buNone/>
            </a:pPr>
            <a:r>
              <a:rPr lang="de-DE" sz="2200" dirty="0">
                <a:latin typeface="Arial" panose="020B0604020202020204" pitchFamily="34" charset="0"/>
                <a:cs typeface="Arial" panose="020B0604020202020204" pitchFamily="34" charset="0"/>
              </a:rPr>
              <a:t>Erst Entlastungsschnitt! </a:t>
            </a:r>
          </a:p>
        </p:txBody>
      </p:sp>
      <p:pic>
        <p:nvPicPr>
          <p:cNvPr id="11" name="Picture 391"/>
          <p:cNvPicPr/>
          <p:nvPr/>
        </p:nvPicPr>
        <p:blipFill>
          <a:blip r:embed="rId3" cstate="print">
            <a:extLst>
              <a:ext uri="{28A0092B-C50C-407E-A947-70E740481C1C}">
                <a14:useLocalDpi xmlns:a14="http://schemas.microsoft.com/office/drawing/2010/main" val="0"/>
              </a:ext>
            </a:extLst>
          </a:blip>
          <a:stretch>
            <a:fillRect/>
          </a:stretch>
        </p:blipFill>
        <p:spPr>
          <a:xfrm>
            <a:off x="1709391" y="1262705"/>
            <a:ext cx="3347106" cy="1581457"/>
          </a:xfrm>
          <a:prstGeom prst="rect">
            <a:avLst/>
          </a:prstGeom>
        </p:spPr>
      </p:pic>
      <p:pic>
        <p:nvPicPr>
          <p:cNvPr id="12" name="Picture 395"/>
          <p:cNvPicPr/>
          <p:nvPr/>
        </p:nvPicPr>
        <p:blipFill>
          <a:blip r:embed="rId4" cstate="print">
            <a:extLst>
              <a:ext uri="{28A0092B-C50C-407E-A947-70E740481C1C}">
                <a14:useLocalDpi xmlns:a14="http://schemas.microsoft.com/office/drawing/2010/main" val="0"/>
              </a:ext>
            </a:extLst>
          </a:blip>
          <a:stretch>
            <a:fillRect/>
          </a:stretch>
        </p:blipFill>
        <p:spPr>
          <a:xfrm>
            <a:off x="1814153" y="3063871"/>
            <a:ext cx="2798048" cy="1788608"/>
          </a:xfrm>
          <a:prstGeom prst="rect">
            <a:avLst/>
          </a:prstGeom>
        </p:spPr>
      </p:pic>
      <p:pic>
        <p:nvPicPr>
          <p:cNvPr id="13" name="Picture 393"/>
          <p:cNvPicPr/>
          <p:nvPr/>
        </p:nvPicPr>
        <p:blipFill>
          <a:blip r:embed="rId5" cstate="print">
            <a:extLst>
              <a:ext uri="{28A0092B-C50C-407E-A947-70E740481C1C}">
                <a14:useLocalDpi xmlns:a14="http://schemas.microsoft.com/office/drawing/2010/main" val="0"/>
              </a:ext>
            </a:extLst>
          </a:blip>
          <a:stretch>
            <a:fillRect/>
          </a:stretch>
        </p:blipFill>
        <p:spPr>
          <a:xfrm>
            <a:off x="599422" y="4927081"/>
            <a:ext cx="5567045" cy="1726565"/>
          </a:xfrm>
          <a:prstGeom prst="rect">
            <a:avLst/>
          </a:prstGeom>
        </p:spPr>
      </p:pic>
    </p:spTree>
    <p:extLst>
      <p:ext uri="{BB962C8B-B14F-4D97-AF65-F5344CB8AC3E}">
        <p14:creationId xmlns:p14="http://schemas.microsoft.com/office/powerpoint/2010/main" val="3360367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211012"/>
            <a:ext cx="10515600" cy="1051693"/>
          </a:xfrm>
        </p:spPr>
        <p:txBody>
          <a:bodyPr>
            <a:normAutofit/>
          </a:bodyPr>
          <a:lstStyle/>
          <a:p>
            <a:r>
              <a:rPr lang="de-DE" sz="4000" dirty="0">
                <a:latin typeface="Arial" panose="020B0604020202020204" pitchFamily="34" charset="0"/>
                <a:cs typeface="Arial" panose="020B0604020202020204" pitchFamily="34" charset="0"/>
              </a:rPr>
              <a:t>Schnitt-Technik</a:t>
            </a:r>
          </a:p>
        </p:txBody>
      </p:sp>
      <p:sp>
        <p:nvSpPr>
          <p:cNvPr id="3" name="Inhaltsplatzhalter 2"/>
          <p:cNvSpPr>
            <a:spLocks noGrp="1"/>
          </p:cNvSpPr>
          <p:nvPr>
            <p:ph idx="1"/>
          </p:nvPr>
        </p:nvSpPr>
        <p:spPr>
          <a:xfrm>
            <a:off x="6370655" y="1115366"/>
            <a:ext cx="4983145" cy="5538279"/>
          </a:xfrm>
        </p:spPr>
        <p:txBody>
          <a:bodyPr>
            <a:normAutofit/>
          </a:bodyPr>
          <a:lstStyle/>
          <a:p>
            <a:pPr marL="0" indent="0">
              <a:buNone/>
            </a:pPr>
            <a:r>
              <a:rPr lang="de-DE" sz="2200" dirty="0">
                <a:latin typeface="Arial" panose="020B0604020202020204" pitchFamily="34" charset="0"/>
                <a:cs typeface="Arial" panose="020B0604020202020204" pitchFamily="34" charset="0"/>
              </a:rPr>
              <a:t>Ableiten</a:t>
            </a:r>
          </a:p>
          <a:p>
            <a:pPr marL="0" indent="0">
              <a:buNone/>
            </a:pPr>
            <a:endParaRPr lang="de-DE" sz="2200" dirty="0">
              <a:latin typeface="Arial" panose="020B0604020202020204" pitchFamily="34" charset="0"/>
              <a:cs typeface="Arial" panose="020B0604020202020204" pitchFamily="34" charset="0"/>
            </a:endParaRPr>
          </a:p>
          <a:p>
            <a:pPr marL="0" indent="0">
              <a:buNone/>
            </a:pPr>
            <a:r>
              <a:rPr lang="de-DE" sz="2200" dirty="0">
                <a:latin typeface="Arial" panose="020B0604020202020204" pitchFamily="34" charset="0"/>
                <a:cs typeface="Arial" panose="020B0604020202020204" pitchFamily="34" charset="0"/>
              </a:rPr>
              <a:t>Den Wuchs durch ableiten auf kleinere Äste, Fruchtspieße oder Knospen lenken!</a:t>
            </a:r>
          </a:p>
          <a:p>
            <a:pPr marL="0" indent="0">
              <a:buNone/>
            </a:pPr>
            <a:endParaRPr lang="de-DE" sz="2200" dirty="0">
              <a:latin typeface="Arial" panose="020B0604020202020204" pitchFamily="34" charset="0"/>
              <a:cs typeface="Arial" panose="020B0604020202020204" pitchFamily="34" charset="0"/>
            </a:endParaRPr>
          </a:p>
          <a:p>
            <a:pPr marL="0" indent="0">
              <a:buNone/>
            </a:pPr>
            <a:endParaRPr lang="de-DE" sz="2200" dirty="0">
              <a:latin typeface="Arial" panose="020B0604020202020204" pitchFamily="34" charset="0"/>
              <a:cs typeface="Arial" panose="020B0604020202020204" pitchFamily="34" charset="0"/>
            </a:endParaRPr>
          </a:p>
          <a:p>
            <a:pPr marL="0" indent="0">
              <a:buNone/>
            </a:pPr>
            <a:endParaRPr lang="de-DE" sz="2200" dirty="0">
              <a:latin typeface="Arial" panose="020B0604020202020204" pitchFamily="34" charset="0"/>
              <a:cs typeface="Arial" panose="020B0604020202020204" pitchFamily="34" charset="0"/>
            </a:endParaRPr>
          </a:p>
          <a:p>
            <a:pPr marL="0" indent="0">
              <a:buNone/>
            </a:pPr>
            <a:r>
              <a:rPr lang="de-DE" sz="2200" dirty="0">
                <a:latin typeface="Arial" panose="020B0604020202020204" pitchFamily="34" charset="0"/>
                <a:cs typeface="Arial" panose="020B0604020202020204" pitchFamily="34" charset="0"/>
              </a:rPr>
              <a:t>Nicht alle Äste anschneiden, besser einzelne Äste komplett entnehmen und auf ausgewählte Äste ableiten.</a:t>
            </a:r>
          </a:p>
        </p:txBody>
      </p:sp>
      <p:pic>
        <p:nvPicPr>
          <p:cNvPr id="6" name="Grafik 5"/>
          <p:cNvPicPr>
            <a:picLocks noChangeAspect="1"/>
          </p:cNvPicPr>
          <p:nvPr/>
        </p:nvPicPr>
        <p:blipFill>
          <a:blip r:embed="rId3"/>
          <a:stretch>
            <a:fillRect/>
          </a:stretch>
        </p:blipFill>
        <p:spPr>
          <a:xfrm>
            <a:off x="928817" y="3975499"/>
            <a:ext cx="4153930" cy="2765599"/>
          </a:xfrm>
          <a:prstGeom prst="rect">
            <a:avLst/>
          </a:prstGeom>
        </p:spPr>
      </p:pic>
      <p:pic>
        <p:nvPicPr>
          <p:cNvPr id="7" name="Grafik 6"/>
          <p:cNvPicPr>
            <a:picLocks noChangeAspect="1"/>
          </p:cNvPicPr>
          <p:nvPr/>
        </p:nvPicPr>
        <p:blipFill>
          <a:blip r:embed="rId4"/>
          <a:stretch>
            <a:fillRect/>
          </a:stretch>
        </p:blipFill>
        <p:spPr>
          <a:xfrm>
            <a:off x="928817" y="1115366"/>
            <a:ext cx="4153930" cy="2860133"/>
          </a:xfrm>
          <a:prstGeom prst="rect">
            <a:avLst/>
          </a:prstGeom>
        </p:spPr>
      </p:pic>
    </p:spTree>
    <p:extLst>
      <p:ext uri="{BB962C8B-B14F-4D97-AF65-F5344CB8AC3E}">
        <p14:creationId xmlns:p14="http://schemas.microsoft.com/office/powerpoint/2010/main" val="3150835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680F2C1-E11A-4B93-B7FD-34EF6CA112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5988" y="301169"/>
            <a:ext cx="6033112" cy="5941135"/>
          </a:xfrm>
          <a:prstGeom prst="rect">
            <a:avLst/>
          </a:prstGeom>
        </p:spPr>
      </p:pic>
      <p:pic>
        <p:nvPicPr>
          <p:cNvPr id="5" name="Grafik 4">
            <a:extLst>
              <a:ext uri="{FF2B5EF4-FFF2-40B4-BE49-F238E27FC236}">
                <a16:creationId xmlns:a16="http://schemas.microsoft.com/office/drawing/2014/main" id="{927B0B17-9B12-41CA-8269-FCA8456587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05870" y="302163"/>
            <a:ext cx="5986130" cy="5986130"/>
          </a:xfrm>
          <a:prstGeom prst="rect">
            <a:avLst/>
          </a:prstGeom>
        </p:spPr>
      </p:pic>
    </p:spTree>
    <p:extLst>
      <p:ext uri="{BB962C8B-B14F-4D97-AF65-F5344CB8AC3E}">
        <p14:creationId xmlns:p14="http://schemas.microsoft.com/office/powerpoint/2010/main" val="3745258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91E0429-83ED-4AF0-A9A1-122937448A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86511" y="361062"/>
            <a:ext cx="5965309" cy="5965309"/>
          </a:xfrm>
          <a:prstGeom prst="rect">
            <a:avLst/>
          </a:prstGeom>
        </p:spPr>
      </p:pic>
      <p:pic>
        <p:nvPicPr>
          <p:cNvPr id="5" name="Grafik 4">
            <a:extLst>
              <a:ext uri="{FF2B5EF4-FFF2-40B4-BE49-F238E27FC236}">
                <a16:creationId xmlns:a16="http://schemas.microsoft.com/office/drawing/2014/main" id="{5D08C076-EDD9-47C6-831D-A792649AF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26689" y="361063"/>
            <a:ext cx="5965310" cy="5965310"/>
          </a:xfrm>
          <a:prstGeom prst="rect">
            <a:avLst/>
          </a:prstGeom>
        </p:spPr>
      </p:pic>
    </p:spTree>
    <p:extLst>
      <p:ext uri="{BB962C8B-B14F-4D97-AF65-F5344CB8AC3E}">
        <p14:creationId xmlns:p14="http://schemas.microsoft.com/office/powerpoint/2010/main" val="304750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ext 1"/>
          <p:cNvSpPr txBox="1"/>
          <p:nvPr/>
        </p:nvSpPr>
        <p:spPr>
          <a:xfrm>
            <a:off x="1316179" y="828379"/>
            <a:ext cx="8345298" cy="615553"/>
          </a:xfrm>
          <a:prstGeom prst="rect">
            <a:avLst/>
          </a:prstGeom>
        </p:spPr>
        <p:txBody>
          <a:bodyPr vert="horz" wrap="none" lIns="0" tIns="0" rIns="0" bIns="0" rtlCol="0">
            <a:spAutoFit/>
          </a:bodyPr>
          <a:lstStyle/>
          <a:p>
            <a:r>
              <a:rPr sz="4000" spc="6" dirty="0">
                <a:latin typeface="Arial"/>
                <a:cs typeface="Arial"/>
              </a:rPr>
              <a:t>Werkzeuge für den Obstbaumschnitt</a:t>
            </a:r>
            <a:endParaRPr sz="4000" dirty="0">
              <a:latin typeface="Arial"/>
              <a:cs typeface="Arial"/>
            </a:endParaRPr>
          </a:p>
        </p:txBody>
      </p:sp>
      <p:pic>
        <p:nvPicPr>
          <p:cNvPr id="11" name="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260" y="2361860"/>
            <a:ext cx="284664" cy="1014528"/>
          </a:xfrm>
          <a:prstGeom prst="rect">
            <a:avLst/>
          </a:prstGeom>
        </p:spPr>
      </p:pic>
      <p:pic>
        <p:nvPicPr>
          <p:cNvPr id="12" name="I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8948" y="2355018"/>
            <a:ext cx="284664" cy="1021370"/>
          </a:xfrm>
          <a:prstGeom prst="rect">
            <a:avLst/>
          </a:prstGeom>
        </p:spPr>
      </p:pic>
      <p:sp>
        <p:nvSpPr>
          <p:cNvPr id="4" name="text 1"/>
          <p:cNvSpPr txBox="1"/>
          <p:nvPr/>
        </p:nvSpPr>
        <p:spPr>
          <a:xfrm>
            <a:off x="1473260" y="3378456"/>
            <a:ext cx="753027" cy="138179"/>
          </a:xfrm>
          <a:prstGeom prst="rect">
            <a:avLst/>
          </a:prstGeom>
        </p:spPr>
        <p:txBody>
          <a:bodyPr vert="horz" wrap="square" lIns="0" tIns="0" rIns="0" bIns="0" rtlCol="0">
            <a:spAutoFit/>
          </a:bodyPr>
          <a:lstStyle/>
          <a:p>
            <a:r>
              <a:rPr sz="898" b="1" spc="6" dirty="0">
                <a:latin typeface="Arial"/>
                <a:cs typeface="Arial"/>
              </a:rPr>
              <a:t>Gartenschere</a:t>
            </a:r>
            <a:endParaRPr sz="898" dirty="0">
              <a:latin typeface="Arial"/>
              <a:cs typeface="Arial"/>
            </a:endParaRPr>
          </a:p>
        </p:txBody>
      </p:sp>
      <p:pic>
        <p:nvPicPr>
          <p:cNvPr id="13" name="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7689" y="4441438"/>
            <a:ext cx="916789" cy="195477"/>
          </a:xfrm>
          <a:prstGeom prst="rect">
            <a:avLst/>
          </a:prstGeom>
        </p:spPr>
      </p:pic>
      <p:sp>
        <p:nvSpPr>
          <p:cNvPr id="5" name="text 1"/>
          <p:cNvSpPr txBox="1"/>
          <p:nvPr/>
        </p:nvSpPr>
        <p:spPr>
          <a:xfrm>
            <a:off x="1347689" y="4638986"/>
            <a:ext cx="688137" cy="138179"/>
          </a:xfrm>
          <a:prstGeom prst="rect">
            <a:avLst/>
          </a:prstGeom>
        </p:spPr>
        <p:txBody>
          <a:bodyPr vert="horz" wrap="square" lIns="0" tIns="0" rIns="0" bIns="0" rtlCol="0">
            <a:spAutoFit/>
          </a:bodyPr>
          <a:lstStyle/>
          <a:p>
            <a:r>
              <a:rPr sz="898" b="1" spc="6" dirty="0">
                <a:latin typeface="Arial"/>
                <a:cs typeface="Arial"/>
              </a:rPr>
              <a:t>Gartenhippe</a:t>
            </a:r>
            <a:endParaRPr sz="898" dirty="0">
              <a:latin typeface="Arial"/>
              <a:cs typeface="Arial"/>
            </a:endParaRPr>
          </a:p>
        </p:txBody>
      </p:sp>
      <p:sp>
        <p:nvSpPr>
          <p:cNvPr id="6" name="text 1"/>
          <p:cNvSpPr txBox="1"/>
          <p:nvPr/>
        </p:nvSpPr>
        <p:spPr>
          <a:xfrm>
            <a:off x="4205472" y="3787927"/>
            <a:ext cx="551946" cy="138179"/>
          </a:xfrm>
          <a:prstGeom prst="rect">
            <a:avLst/>
          </a:prstGeom>
        </p:spPr>
        <p:txBody>
          <a:bodyPr vert="horz" wrap="square" lIns="0" tIns="0" rIns="0" bIns="0" rtlCol="0">
            <a:spAutoFit/>
          </a:bodyPr>
          <a:lstStyle/>
          <a:p>
            <a:r>
              <a:rPr sz="898" b="1" spc="6" dirty="0">
                <a:latin typeface="Arial"/>
                <a:cs typeface="Arial"/>
              </a:rPr>
              <a:t>Stichsäge</a:t>
            </a:r>
            <a:endParaRPr sz="898" dirty="0">
              <a:latin typeface="Arial"/>
              <a:cs typeface="Arial"/>
            </a:endParaRPr>
          </a:p>
        </p:txBody>
      </p:sp>
      <p:sp>
        <p:nvSpPr>
          <p:cNvPr id="7" name="text 1"/>
          <p:cNvSpPr txBox="1"/>
          <p:nvPr/>
        </p:nvSpPr>
        <p:spPr>
          <a:xfrm>
            <a:off x="2364784" y="5037548"/>
            <a:ext cx="1229952" cy="276358"/>
          </a:xfrm>
          <a:prstGeom prst="rect">
            <a:avLst/>
          </a:prstGeom>
        </p:spPr>
        <p:txBody>
          <a:bodyPr vert="horz" wrap="square" lIns="0" tIns="0" rIns="0" bIns="0" rtlCol="0">
            <a:spAutoFit/>
          </a:bodyPr>
          <a:lstStyle/>
          <a:p>
            <a:r>
              <a:rPr sz="898" b="1" spc="6" dirty="0">
                <a:latin typeface="Arial"/>
                <a:cs typeface="Arial"/>
              </a:rPr>
              <a:t>Astschere</a:t>
            </a:r>
            <a:endParaRPr sz="898" dirty="0">
              <a:latin typeface="Arial"/>
              <a:cs typeface="Arial"/>
            </a:endParaRPr>
          </a:p>
          <a:p>
            <a:pPr marL="561967"/>
            <a:r>
              <a:rPr sz="898" b="1" spc="6" dirty="0">
                <a:latin typeface="Arial"/>
                <a:cs typeface="Arial"/>
              </a:rPr>
              <a:t>Drahtbürste</a:t>
            </a:r>
            <a:endParaRPr sz="898" dirty="0">
              <a:latin typeface="Arial"/>
              <a:cs typeface="Arial"/>
            </a:endParaRPr>
          </a:p>
        </p:txBody>
      </p:sp>
      <p:pic>
        <p:nvPicPr>
          <p:cNvPr id="14" name="Imag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8603" y="3721321"/>
            <a:ext cx="806457" cy="1808418"/>
          </a:xfrm>
          <a:prstGeom prst="rect">
            <a:avLst/>
          </a:prstGeom>
        </p:spPr>
      </p:pic>
      <p:sp>
        <p:nvSpPr>
          <p:cNvPr id="8" name="text 1"/>
          <p:cNvSpPr txBox="1"/>
          <p:nvPr/>
        </p:nvSpPr>
        <p:spPr>
          <a:xfrm>
            <a:off x="5260708" y="5531810"/>
            <a:ext cx="689676" cy="276358"/>
          </a:xfrm>
          <a:prstGeom prst="rect">
            <a:avLst/>
          </a:prstGeom>
        </p:spPr>
        <p:txBody>
          <a:bodyPr vert="horz" wrap="square" lIns="0" tIns="0" rIns="0" bIns="0" rtlCol="0">
            <a:spAutoFit/>
          </a:bodyPr>
          <a:lstStyle/>
          <a:p>
            <a:r>
              <a:rPr sz="898" b="1" spc="6" dirty="0">
                <a:latin typeface="Arial"/>
                <a:cs typeface="Arial"/>
              </a:rPr>
              <a:t>verstellbare </a:t>
            </a:r>
            <a:endParaRPr sz="898" dirty="0">
              <a:latin typeface="Arial"/>
              <a:cs typeface="Arial"/>
            </a:endParaRPr>
          </a:p>
          <a:p>
            <a:pPr marL="33229"/>
            <a:r>
              <a:rPr sz="898" b="1" spc="6" dirty="0">
                <a:latin typeface="Arial"/>
                <a:cs typeface="Arial"/>
              </a:rPr>
              <a:t>Bügelsäge</a:t>
            </a:r>
            <a:endParaRPr sz="898" dirty="0">
              <a:latin typeface="Arial"/>
              <a:cs typeface="Arial"/>
            </a:endParaRPr>
          </a:p>
        </p:txBody>
      </p:sp>
      <p:sp>
        <p:nvSpPr>
          <p:cNvPr id="9" name="text 1"/>
          <p:cNvSpPr txBox="1"/>
          <p:nvPr/>
        </p:nvSpPr>
        <p:spPr>
          <a:xfrm>
            <a:off x="6375786" y="2305248"/>
            <a:ext cx="1213858" cy="215444"/>
          </a:xfrm>
          <a:prstGeom prst="rect">
            <a:avLst/>
          </a:prstGeom>
        </p:spPr>
        <p:txBody>
          <a:bodyPr vert="horz" wrap="none" lIns="0" tIns="0" rIns="0" bIns="0" rtlCol="0">
            <a:spAutoFit/>
          </a:bodyPr>
          <a:lstStyle/>
          <a:p>
            <a:r>
              <a:rPr sz="1400" b="1" spc="6" dirty="0">
                <a:cs typeface="Arial"/>
              </a:rPr>
              <a:t>Gartenschere </a:t>
            </a:r>
            <a:endParaRPr sz="1400" dirty="0">
              <a:cs typeface="Arial"/>
            </a:endParaRPr>
          </a:p>
        </p:txBody>
      </p:sp>
      <p:sp>
        <p:nvSpPr>
          <p:cNvPr id="10" name="text 1"/>
          <p:cNvSpPr txBox="1"/>
          <p:nvPr/>
        </p:nvSpPr>
        <p:spPr>
          <a:xfrm>
            <a:off x="8253976" y="2308287"/>
            <a:ext cx="2026260" cy="215444"/>
          </a:xfrm>
          <a:prstGeom prst="rect">
            <a:avLst/>
          </a:prstGeom>
        </p:spPr>
        <p:txBody>
          <a:bodyPr vert="horz" wrap="none" lIns="0" tIns="0" rIns="0" bIns="0" rtlCol="0">
            <a:spAutoFit/>
          </a:bodyPr>
          <a:lstStyle/>
          <a:p>
            <a:r>
              <a:rPr sz="1400" b="1" spc="6" dirty="0">
                <a:cs typeface="Arial"/>
              </a:rPr>
              <a:t>Zweige bis ca. 1,5 cm Ø</a:t>
            </a:r>
            <a:endParaRPr sz="1400" dirty="0">
              <a:cs typeface="Arial"/>
            </a:endParaRPr>
          </a:p>
        </p:txBody>
      </p:sp>
      <p:sp>
        <p:nvSpPr>
          <p:cNvPr id="18" name="text 1"/>
          <p:cNvSpPr txBox="1"/>
          <p:nvPr/>
        </p:nvSpPr>
        <p:spPr>
          <a:xfrm>
            <a:off x="6362302" y="2653680"/>
            <a:ext cx="1730410" cy="215444"/>
          </a:xfrm>
          <a:prstGeom prst="rect">
            <a:avLst/>
          </a:prstGeom>
        </p:spPr>
        <p:txBody>
          <a:bodyPr vert="horz" wrap="none" lIns="0" tIns="0" rIns="0" bIns="0" rtlCol="0">
            <a:spAutoFit/>
          </a:bodyPr>
          <a:lstStyle/>
          <a:p>
            <a:r>
              <a:rPr sz="1400" b="1" spc="6" dirty="0">
                <a:cs typeface="Arial"/>
              </a:rPr>
              <a:t>Astschere                 </a:t>
            </a:r>
            <a:endParaRPr sz="1400" dirty="0">
              <a:cs typeface="Arial"/>
            </a:endParaRPr>
          </a:p>
        </p:txBody>
      </p:sp>
      <p:sp>
        <p:nvSpPr>
          <p:cNvPr id="19" name="text 1"/>
          <p:cNvSpPr txBox="1"/>
          <p:nvPr/>
        </p:nvSpPr>
        <p:spPr>
          <a:xfrm>
            <a:off x="8252156" y="2608349"/>
            <a:ext cx="3523785" cy="430887"/>
          </a:xfrm>
          <a:prstGeom prst="rect">
            <a:avLst/>
          </a:prstGeom>
        </p:spPr>
        <p:txBody>
          <a:bodyPr vert="horz" wrap="none" lIns="0" tIns="0" rIns="0" bIns="0" rtlCol="0">
            <a:spAutoFit/>
          </a:bodyPr>
          <a:lstStyle/>
          <a:p>
            <a:pPr marL="1950"/>
            <a:r>
              <a:rPr sz="1400" b="1" spc="6" dirty="0">
                <a:cs typeface="Arial"/>
              </a:rPr>
              <a:t>dickere Zweige, Beerensträucher, Zierge-</a:t>
            </a:r>
            <a:endParaRPr sz="1400" dirty="0">
              <a:cs typeface="Arial"/>
            </a:endParaRPr>
          </a:p>
          <a:p>
            <a:r>
              <a:rPr sz="1400" b="1" spc="6" dirty="0">
                <a:cs typeface="Arial"/>
              </a:rPr>
              <a:t>hölz</a:t>
            </a:r>
            <a:endParaRPr sz="1400" dirty="0">
              <a:cs typeface="Arial"/>
            </a:endParaRPr>
          </a:p>
        </p:txBody>
      </p:sp>
      <p:sp>
        <p:nvSpPr>
          <p:cNvPr id="20" name="text 1"/>
          <p:cNvSpPr txBox="1"/>
          <p:nvPr/>
        </p:nvSpPr>
        <p:spPr>
          <a:xfrm>
            <a:off x="6375799" y="3054914"/>
            <a:ext cx="911019" cy="215444"/>
          </a:xfrm>
          <a:prstGeom prst="rect">
            <a:avLst/>
          </a:prstGeom>
        </p:spPr>
        <p:txBody>
          <a:bodyPr vert="horz" wrap="none" lIns="0" tIns="0" rIns="0" bIns="0" rtlCol="0">
            <a:spAutoFit/>
          </a:bodyPr>
          <a:lstStyle/>
          <a:p>
            <a:r>
              <a:rPr sz="1400" b="1" spc="6" dirty="0">
                <a:cs typeface="Arial"/>
              </a:rPr>
              <a:t>Bügelsäge</a:t>
            </a:r>
            <a:endParaRPr sz="1400" dirty="0">
              <a:cs typeface="Arial"/>
            </a:endParaRPr>
          </a:p>
        </p:txBody>
      </p:sp>
      <p:sp>
        <p:nvSpPr>
          <p:cNvPr id="21" name="text 1"/>
          <p:cNvSpPr txBox="1"/>
          <p:nvPr/>
        </p:nvSpPr>
        <p:spPr>
          <a:xfrm>
            <a:off x="8252287" y="3057953"/>
            <a:ext cx="3721596" cy="215444"/>
          </a:xfrm>
          <a:prstGeom prst="rect">
            <a:avLst/>
          </a:prstGeom>
        </p:spPr>
        <p:txBody>
          <a:bodyPr vert="horz" wrap="none" lIns="0" tIns="0" rIns="0" bIns="0" rtlCol="0">
            <a:spAutoFit/>
          </a:bodyPr>
          <a:lstStyle/>
          <a:p>
            <a:r>
              <a:rPr sz="1400" b="1" spc="6" dirty="0">
                <a:cs typeface="Arial"/>
              </a:rPr>
              <a:t>Äste – das Sägeblatt muss verstellbar sein!</a:t>
            </a:r>
            <a:endParaRPr sz="1400" dirty="0">
              <a:cs typeface="Arial"/>
            </a:endParaRPr>
          </a:p>
        </p:txBody>
      </p:sp>
      <p:sp>
        <p:nvSpPr>
          <p:cNvPr id="22" name="text 1"/>
          <p:cNvSpPr txBox="1"/>
          <p:nvPr/>
        </p:nvSpPr>
        <p:spPr>
          <a:xfrm>
            <a:off x="6375799" y="3354001"/>
            <a:ext cx="851708" cy="215444"/>
          </a:xfrm>
          <a:prstGeom prst="rect">
            <a:avLst/>
          </a:prstGeom>
        </p:spPr>
        <p:txBody>
          <a:bodyPr vert="horz" wrap="none" lIns="0" tIns="0" rIns="0" bIns="0" rtlCol="0">
            <a:spAutoFit/>
          </a:bodyPr>
          <a:lstStyle/>
          <a:p>
            <a:r>
              <a:rPr sz="1400" b="1" spc="6" dirty="0">
                <a:cs typeface="Arial"/>
              </a:rPr>
              <a:t>Stichsäge</a:t>
            </a:r>
            <a:endParaRPr sz="1400" dirty="0">
              <a:cs typeface="Arial"/>
            </a:endParaRPr>
          </a:p>
        </p:txBody>
      </p:sp>
      <p:sp>
        <p:nvSpPr>
          <p:cNvPr id="23" name="text 1"/>
          <p:cNvSpPr txBox="1"/>
          <p:nvPr/>
        </p:nvSpPr>
        <p:spPr>
          <a:xfrm>
            <a:off x="8252000" y="3357040"/>
            <a:ext cx="3547831" cy="430887"/>
          </a:xfrm>
          <a:prstGeom prst="rect">
            <a:avLst/>
          </a:prstGeom>
        </p:spPr>
        <p:txBody>
          <a:bodyPr vert="horz" wrap="none" lIns="0" tIns="0" rIns="0" bIns="0" rtlCol="0">
            <a:spAutoFit/>
          </a:bodyPr>
          <a:lstStyle/>
          <a:p>
            <a:r>
              <a:rPr sz="1400" b="1" spc="6" dirty="0">
                <a:cs typeface="Arial"/>
              </a:rPr>
              <a:t>Zum Sägen an schwer zugänglichen Stel-</a:t>
            </a:r>
            <a:endParaRPr sz="1400" dirty="0">
              <a:cs typeface="Arial"/>
            </a:endParaRPr>
          </a:p>
          <a:p>
            <a:pPr marL="155"/>
            <a:r>
              <a:rPr sz="1400" b="1" spc="6" dirty="0">
                <a:cs typeface="Arial"/>
              </a:rPr>
              <a:t>len.</a:t>
            </a:r>
            <a:endParaRPr sz="1400" dirty="0">
              <a:cs typeface="Arial"/>
            </a:endParaRPr>
          </a:p>
        </p:txBody>
      </p:sp>
      <p:sp>
        <p:nvSpPr>
          <p:cNvPr id="24" name="text 1"/>
          <p:cNvSpPr txBox="1"/>
          <p:nvPr/>
        </p:nvSpPr>
        <p:spPr>
          <a:xfrm>
            <a:off x="6375786" y="3775493"/>
            <a:ext cx="1661417" cy="215444"/>
          </a:xfrm>
          <a:prstGeom prst="rect">
            <a:avLst/>
          </a:prstGeom>
        </p:spPr>
        <p:txBody>
          <a:bodyPr vert="horz" wrap="none" lIns="0" tIns="0" rIns="0" bIns="0" rtlCol="0">
            <a:spAutoFit/>
          </a:bodyPr>
          <a:lstStyle/>
          <a:p>
            <a:r>
              <a:rPr sz="1400" b="1" spc="6" dirty="0">
                <a:cs typeface="Arial"/>
              </a:rPr>
              <a:t>Hippe                       </a:t>
            </a:r>
            <a:endParaRPr sz="1400" dirty="0">
              <a:cs typeface="Arial"/>
            </a:endParaRPr>
          </a:p>
        </p:txBody>
      </p:sp>
      <p:sp>
        <p:nvSpPr>
          <p:cNvPr id="25" name="text 1"/>
          <p:cNvSpPr txBox="1"/>
          <p:nvPr/>
        </p:nvSpPr>
        <p:spPr>
          <a:xfrm>
            <a:off x="8252169" y="3806645"/>
            <a:ext cx="3721019" cy="430887"/>
          </a:xfrm>
          <a:prstGeom prst="rect">
            <a:avLst/>
          </a:prstGeom>
        </p:spPr>
        <p:txBody>
          <a:bodyPr vert="horz" wrap="none" lIns="0" tIns="0" rIns="0" bIns="0" rtlCol="0">
            <a:spAutoFit/>
          </a:bodyPr>
          <a:lstStyle/>
          <a:p>
            <a:pPr marL="1950"/>
            <a:r>
              <a:rPr sz="1400" b="1" spc="6" dirty="0">
                <a:cs typeface="Arial"/>
              </a:rPr>
              <a:t>Zum Ausschneiden von Krebswunden, Ent-</a:t>
            </a:r>
            <a:endParaRPr sz="1400" dirty="0">
              <a:cs typeface="Arial"/>
            </a:endParaRPr>
          </a:p>
          <a:p>
            <a:r>
              <a:rPr sz="1400" b="1" spc="6" dirty="0">
                <a:cs typeface="Arial"/>
              </a:rPr>
              <a:t>fernen von dünnen Zweigen</a:t>
            </a:r>
            <a:endParaRPr sz="1400" dirty="0">
              <a:cs typeface="Arial"/>
            </a:endParaRPr>
          </a:p>
        </p:txBody>
      </p:sp>
      <p:sp>
        <p:nvSpPr>
          <p:cNvPr id="26" name="text 1"/>
          <p:cNvSpPr txBox="1"/>
          <p:nvPr/>
        </p:nvSpPr>
        <p:spPr>
          <a:xfrm>
            <a:off x="6375811" y="4253211"/>
            <a:ext cx="572080" cy="215444"/>
          </a:xfrm>
          <a:prstGeom prst="rect">
            <a:avLst/>
          </a:prstGeom>
        </p:spPr>
        <p:txBody>
          <a:bodyPr vert="horz" wrap="none" lIns="0" tIns="0" rIns="0" bIns="0" rtlCol="0">
            <a:spAutoFit/>
          </a:bodyPr>
          <a:lstStyle/>
          <a:p>
            <a:r>
              <a:rPr sz="1400" b="1" spc="6" dirty="0">
                <a:cs typeface="Arial"/>
              </a:rPr>
              <a:t>Bürste</a:t>
            </a:r>
            <a:endParaRPr sz="1400" dirty="0">
              <a:cs typeface="Arial"/>
            </a:endParaRPr>
          </a:p>
        </p:txBody>
      </p:sp>
      <p:sp>
        <p:nvSpPr>
          <p:cNvPr id="27" name="text 1"/>
          <p:cNvSpPr txBox="1"/>
          <p:nvPr/>
        </p:nvSpPr>
        <p:spPr>
          <a:xfrm>
            <a:off x="8252012" y="4256250"/>
            <a:ext cx="3697615" cy="430887"/>
          </a:xfrm>
          <a:prstGeom prst="rect">
            <a:avLst/>
          </a:prstGeom>
        </p:spPr>
        <p:txBody>
          <a:bodyPr vert="horz" wrap="none" lIns="0" tIns="0" rIns="0" bIns="0" rtlCol="0">
            <a:spAutoFit/>
          </a:bodyPr>
          <a:lstStyle/>
          <a:p>
            <a:r>
              <a:rPr sz="1400" b="1" spc="6" dirty="0">
                <a:cs typeface="Arial"/>
              </a:rPr>
              <a:t>Zum Entfernen von Moos, Flechten, Eiabla-</a:t>
            </a:r>
            <a:endParaRPr sz="1400" dirty="0">
              <a:cs typeface="Arial"/>
            </a:endParaRPr>
          </a:p>
          <a:p>
            <a:pPr marL="156"/>
            <a:r>
              <a:rPr sz="1400" b="1" spc="6" dirty="0">
                <a:cs typeface="Arial"/>
              </a:rPr>
              <a:t>gen von Schädlingen</a:t>
            </a:r>
            <a:endParaRPr sz="1400" dirty="0">
              <a:cs typeface="Arial"/>
            </a:endParaRPr>
          </a:p>
        </p:txBody>
      </p:sp>
      <p:sp>
        <p:nvSpPr>
          <p:cNvPr id="28" name="text 1"/>
          <p:cNvSpPr txBox="1"/>
          <p:nvPr/>
        </p:nvSpPr>
        <p:spPr>
          <a:xfrm>
            <a:off x="6321474" y="4713913"/>
            <a:ext cx="1593513" cy="215444"/>
          </a:xfrm>
          <a:prstGeom prst="rect">
            <a:avLst/>
          </a:prstGeom>
        </p:spPr>
        <p:txBody>
          <a:bodyPr vert="horz" wrap="none" lIns="0" tIns="0" rIns="0" bIns="0" rtlCol="0">
            <a:spAutoFit/>
          </a:bodyPr>
          <a:lstStyle/>
          <a:p>
            <a:r>
              <a:rPr sz="1400" b="1" spc="6" dirty="0">
                <a:cs typeface="Arial"/>
              </a:rPr>
              <a:t>Weiteres Material: </a:t>
            </a:r>
            <a:endParaRPr sz="1400" dirty="0">
              <a:cs typeface="Arial"/>
            </a:endParaRPr>
          </a:p>
        </p:txBody>
      </p:sp>
      <p:sp>
        <p:nvSpPr>
          <p:cNvPr id="29" name="text 1"/>
          <p:cNvSpPr txBox="1"/>
          <p:nvPr/>
        </p:nvSpPr>
        <p:spPr>
          <a:xfrm>
            <a:off x="8251401" y="4705855"/>
            <a:ext cx="3651769" cy="646331"/>
          </a:xfrm>
          <a:prstGeom prst="rect">
            <a:avLst/>
          </a:prstGeom>
        </p:spPr>
        <p:txBody>
          <a:bodyPr vert="horz" wrap="none" lIns="0" tIns="0" rIns="0" bIns="0" rtlCol="0">
            <a:spAutoFit/>
          </a:bodyPr>
          <a:lstStyle/>
          <a:p>
            <a:r>
              <a:rPr sz="1400" b="1" spc="6" dirty="0">
                <a:cs typeface="Arial"/>
              </a:rPr>
              <a:t>Pinsel, Spachtel, Wundverschlußmittel,</a:t>
            </a:r>
            <a:endParaRPr sz="1400" dirty="0">
              <a:cs typeface="Arial"/>
            </a:endParaRPr>
          </a:p>
          <a:p>
            <a:pPr marL="766"/>
            <a:r>
              <a:rPr sz="1400" b="1" spc="6" dirty="0">
                <a:cs typeface="Arial"/>
              </a:rPr>
              <a:t>Bindematerial (Sisal, Rebenbindegarn, Ko-</a:t>
            </a:r>
            <a:endParaRPr sz="1400" dirty="0">
              <a:cs typeface="Arial"/>
            </a:endParaRPr>
          </a:p>
          <a:p>
            <a:pPr marL="766"/>
            <a:r>
              <a:rPr sz="1400" b="1" spc="6" dirty="0">
                <a:cs typeface="Arial"/>
              </a:rPr>
              <a:t>kosstrick)</a:t>
            </a:r>
            <a:endParaRPr sz="1400" dirty="0">
              <a:cs typeface="Arial"/>
            </a:endParaRPr>
          </a:p>
        </p:txBody>
      </p:sp>
      <p:pic>
        <p:nvPicPr>
          <p:cNvPr id="15" name="Imag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9182" y="2505416"/>
            <a:ext cx="402739" cy="1282511"/>
          </a:xfrm>
          <a:prstGeom prst="rect">
            <a:avLst/>
          </a:prstGeom>
        </p:spPr>
      </p:pic>
      <p:pic>
        <p:nvPicPr>
          <p:cNvPr id="16" name="Imag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5431" y="3073972"/>
            <a:ext cx="458458" cy="1955048"/>
          </a:xfrm>
          <a:prstGeom prst="rect">
            <a:avLst/>
          </a:prstGeom>
        </p:spPr>
      </p:pic>
      <p:pic>
        <p:nvPicPr>
          <p:cNvPr id="17" name="Imag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9981" y="4929357"/>
            <a:ext cx="678401" cy="60411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0" name="Rectangle 1">
            <a:extLst>
              <a:ext uri="{FF2B5EF4-FFF2-40B4-BE49-F238E27FC236}">
                <a16:creationId xmlns:a16="http://schemas.microsoft.com/office/drawing/2014/main" id="{AE5FD9BA-65FC-7527-C836-B89408D7782D}"/>
              </a:ext>
            </a:extLst>
          </p:cNvPr>
          <p:cNvSpPr>
            <a:spLocks noChangeArrowheads="1"/>
          </p:cNvSpPr>
          <p:nvPr/>
        </p:nvSpPr>
        <p:spPr bwMode="auto">
          <a:xfrm>
            <a:off x="521716" y="458338"/>
            <a:ext cx="10421636"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3600" u="sng" strike="noStrike" cap="none" normalizeH="0" baseline="0" dirty="0">
                <a:ln>
                  <a:noFill/>
                </a:ln>
                <a:solidFill>
                  <a:srgbClr val="000000"/>
                </a:solidFill>
                <a:effectLst/>
                <a:latin typeface="+mj-lt"/>
                <a:cs typeface="Calibri" panose="020F0502020204030204" pitchFamily="34" charset="0"/>
              </a:rPr>
              <a:t>Wann kann geschnitten werden – eine Empfehlung</a:t>
            </a:r>
            <a:br>
              <a:rPr kumimoji="0" lang="de-DE" altLang="de-DE" sz="9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br>
            <a:endParaRPr kumimoji="0" lang="de-DE" altLang="de-DE"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elle 6">
            <a:extLst>
              <a:ext uri="{FF2B5EF4-FFF2-40B4-BE49-F238E27FC236}">
                <a16:creationId xmlns:a16="http://schemas.microsoft.com/office/drawing/2014/main" id="{1A2C78F9-F9AA-8D27-60F9-1728ACB1472C}"/>
              </a:ext>
            </a:extLst>
          </p:cNvPr>
          <p:cNvGraphicFramePr>
            <a:graphicFrameLocks noGrp="1"/>
          </p:cNvGraphicFramePr>
          <p:nvPr>
            <p:extLst>
              <p:ext uri="{D42A27DB-BD31-4B8C-83A1-F6EECF244321}">
                <p14:modId xmlns:p14="http://schemas.microsoft.com/office/powerpoint/2010/main" val="3166193025"/>
              </p:ext>
            </p:extLst>
          </p:nvPr>
        </p:nvGraphicFramePr>
        <p:xfrm>
          <a:off x="441483" y="1571514"/>
          <a:ext cx="11309033" cy="43434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999473492"/>
                    </a:ext>
                  </a:extLst>
                </a:gridCol>
                <a:gridCol w="2329180">
                  <a:extLst>
                    <a:ext uri="{9D8B030D-6E8A-4147-A177-3AD203B41FA5}">
                      <a16:colId xmlns:a16="http://schemas.microsoft.com/office/drawing/2014/main" val="4215891101"/>
                    </a:ext>
                  </a:extLst>
                </a:gridCol>
                <a:gridCol w="4915853">
                  <a:extLst>
                    <a:ext uri="{9D8B030D-6E8A-4147-A177-3AD203B41FA5}">
                      <a16:colId xmlns:a16="http://schemas.microsoft.com/office/drawing/2014/main" val="2959709076"/>
                    </a:ext>
                  </a:extLst>
                </a:gridCol>
                <a:gridCol w="2032000">
                  <a:extLst>
                    <a:ext uri="{9D8B030D-6E8A-4147-A177-3AD203B41FA5}">
                      <a16:colId xmlns:a16="http://schemas.microsoft.com/office/drawing/2014/main" val="3377107414"/>
                    </a:ext>
                  </a:extLst>
                </a:gridCol>
              </a:tblGrid>
              <a:tr h="370840">
                <a:tc>
                  <a:txBody>
                    <a:bodyPr/>
                    <a:lstStyle/>
                    <a:p>
                      <a:r>
                        <a:rPr lang="de-DE" b="0" dirty="0"/>
                        <a:t>Kernobst</a:t>
                      </a:r>
                    </a:p>
                  </a:txBody>
                  <a:tcPr/>
                </a:tc>
                <a:tc>
                  <a:txBody>
                    <a:bodyPr/>
                    <a:lstStyle/>
                    <a:p>
                      <a:r>
                        <a:rPr lang="de-DE" b="0" dirty="0"/>
                        <a:t>Apfel, Birne, Pflaume</a:t>
                      </a:r>
                    </a:p>
                  </a:txBody>
                  <a:tcPr/>
                </a:tc>
                <a:tc>
                  <a:txBody>
                    <a:bodyPr/>
                    <a:lstStyle/>
                    <a:p>
                      <a:r>
                        <a:rPr lang="de-DE" b="0" dirty="0"/>
                        <a:t>Nov. bis April</a:t>
                      </a:r>
                    </a:p>
                  </a:txBody>
                  <a:tcPr/>
                </a:tc>
                <a:tc>
                  <a:txBody>
                    <a:bodyPr/>
                    <a:lstStyle/>
                    <a:p>
                      <a:r>
                        <a:rPr lang="de-DE" b="0" dirty="0"/>
                        <a:t>Juli/August</a:t>
                      </a:r>
                    </a:p>
                  </a:txBody>
                  <a:tcPr/>
                </a:tc>
                <a:extLst>
                  <a:ext uri="{0D108BD9-81ED-4DB2-BD59-A6C34878D82A}">
                    <a16:rowId xmlns:a16="http://schemas.microsoft.com/office/drawing/2014/main" val="2307675746"/>
                  </a:ext>
                </a:extLst>
              </a:tr>
              <a:tr h="370840">
                <a:tc>
                  <a:txBody>
                    <a:bodyPr/>
                    <a:lstStyle/>
                    <a:p>
                      <a:r>
                        <a:rPr lang="de-DE" dirty="0"/>
                        <a:t>Steinobst</a:t>
                      </a:r>
                    </a:p>
                  </a:txBody>
                  <a:tcPr/>
                </a:tc>
                <a:tc>
                  <a:txBody>
                    <a:bodyPr/>
                    <a:lstStyle/>
                    <a:p>
                      <a:r>
                        <a:rPr lang="de-DE" dirty="0"/>
                        <a:t>Kirsche</a:t>
                      </a:r>
                    </a:p>
                  </a:txBody>
                  <a:tcPr/>
                </a:tc>
                <a:tc>
                  <a:txBody>
                    <a:bodyPr/>
                    <a:lstStyle/>
                    <a:p>
                      <a:r>
                        <a:rPr lang="de-DE" dirty="0"/>
                        <a:t>nach der Ernte</a:t>
                      </a:r>
                    </a:p>
                  </a:txBody>
                  <a:tcPr/>
                </a:tc>
                <a:tc>
                  <a:txBody>
                    <a:bodyPr/>
                    <a:lstStyle/>
                    <a:p>
                      <a:endParaRPr lang="de-DE"/>
                    </a:p>
                  </a:txBody>
                  <a:tcPr/>
                </a:tc>
                <a:extLst>
                  <a:ext uri="{0D108BD9-81ED-4DB2-BD59-A6C34878D82A}">
                    <a16:rowId xmlns:a16="http://schemas.microsoft.com/office/drawing/2014/main" val="4233667910"/>
                  </a:ext>
                </a:extLst>
              </a:tr>
              <a:tr h="370840">
                <a:tc>
                  <a:txBody>
                    <a:bodyPr/>
                    <a:lstStyle/>
                    <a:p>
                      <a:r>
                        <a:rPr lang="de-DE" dirty="0"/>
                        <a:t>Pfirsich</a:t>
                      </a:r>
                    </a:p>
                  </a:txBody>
                  <a:tcPr/>
                </a:tc>
                <a:tc>
                  <a:txBody>
                    <a:bodyPr/>
                    <a:lstStyle/>
                    <a:p>
                      <a:endParaRPr lang="de-DE" dirty="0"/>
                    </a:p>
                  </a:txBody>
                  <a:tcPr/>
                </a:tc>
                <a:tc>
                  <a:txBody>
                    <a:bodyPr/>
                    <a:lstStyle/>
                    <a:p>
                      <a:r>
                        <a:rPr lang="de-DE" dirty="0"/>
                        <a:t>starker Rückschnitt Sept./Oktober</a:t>
                      </a:r>
                    </a:p>
                  </a:txBody>
                  <a:tcPr/>
                </a:tc>
                <a:tc>
                  <a:txBody>
                    <a:bodyPr/>
                    <a:lstStyle/>
                    <a:p>
                      <a:r>
                        <a:rPr lang="de-DE" dirty="0"/>
                        <a:t>während der Blüte</a:t>
                      </a:r>
                    </a:p>
                  </a:txBody>
                  <a:tcPr/>
                </a:tc>
                <a:extLst>
                  <a:ext uri="{0D108BD9-81ED-4DB2-BD59-A6C34878D82A}">
                    <a16:rowId xmlns:a16="http://schemas.microsoft.com/office/drawing/2014/main" val="1389451433"/>
                  </a:ext>
                </a:extLst>
              </a:tr>
              <a:tr h="370840">
                <a:tc>
                  <a:txBody>
                    <a:bodyPr/>
                    <a:lstStyle/>
                    <a:p>
                      <a:r>
                        <a:rPr lang="de-DE" dirty="0"/>
                        <a:t>Aprikose</a:t>
                      </a:r>
                    </a:p>
                  </a:txBody>
                  <a:tcPr/>
                </a:tc>
                <a:tc>
                  <a:txBody>
                    <a:bodyPr/>
                    <a:lstStyle/>
                    <a:p>
                      <a:endParaRPr lang="de-DE"/>
                    </a:p>
                  </a:txBody>
                  <a:tcPr/>
                </a:tc>
                <a:tc>
                  <a:txBody>
                    <a:bodyPr/>
                    <a:lstStyle/>
                    <a:p>
                      <a:r>
                        <a:rPr lang="de-DE" dirty="0"/>
                        <a:t>Trockene Äste immer</a:t>
                      </a:r>
                    </a:p>
                  </a:txBody>
                  <a:tcPr/>
                </a:tc>
                <a:tc>
                  <a:txBody>
                    <a:bodyPr/>
                    <a:lstStyle/>
                    <a:p>
                      <a:r>
                        <a:rPr lang="de-DE" dirty="0"/>
                        <a:t>August</a:t>
                      </a:r>
                    </a:p>
                  </a:txBody>
                  <a:tcPr/>
                </a:tc>
                <a:extLst>
                  <a:ext uri="{0D108BD9-81ED-4DB2-BD59-A6C34878D82A}">
                    <a16:rowId xmlns:a16="http://schemas.microsoft.com/office/drawing/2014/main" val="2808643115"/>
                  </a:ext>
                </a:extLst>
              </a:tr>
              <a:tr h="370840">
                <a:tc>
                  <a:txBody>
                    <a:bodyPr/>
                    <a:lstStyle/>
                    <a:p>
                      <a:r>
                        <a:rPr lang="de-DE" dirty="0"/>
                        <a:t>Quitte</a:t>
                      </a:r>
                    </a:p>
                  </a:txBody>
                  <a:tcPr/>
                </a:tc>
                <a:tc>
                  <a:txBody>
                    <a:bodyPr/>
                    <a:lstStyle/>
                    <a:p>
                      <a:endParaRPr lang="de-DE"/>
                    </a:p>
                  </a:txBody>
                  <a:tcPr/>
                </a:tc>
                <a:tc>
                  <a:txBody>
                    <a:bodyPr/>
                    <a:lstStyle/>
                    <a:p>
                      <a:r>
                        <a:rPr lang="de-DE" dirty="0"/>
                        <a:t>wenig schneiden, wenn erforderlich im Herbst</a:t>
                      </a:r>
                    </a:p>
                  </a:txBody>
                  <a:tcPr/>
                </a:tc>
                <a:tc>
                  <a:txBody>
                    <a:bodyPr/>
                    <a:lstStyle/>
                    <a:p>
                      <a:endParaRPr lang="de-DE" dirty="0"/>
                    </a:p>
                  </a:txBody>
                  <a:tcPr/>
                </a:tc>
                <a:extLst>
                  <a:ext uri="{0D108BD9-81ED-4DB2-BD59-A6C34878D82A}">
                    <a16:rowId xmlns:a16="http://schemas.microsoft.com/office/drawing/2014/main" val="2814372540"/>
                  </a:ext>
                </a:extLst>
              </a:tr>
              <a:tr h="370840">
                <a:tc>
                  <a:txBody>
                    <a:bodyPr/>
                    <a:lstStyle/>
                    <a:p>
                      <a:r>
                        <a:rPr lang="de-DE" dirty="0"/>
                        <a:t>Kiwi</a:t>
                      </a:r>
                    </a:p>
                  </a:txBody>
                  <a:tcPr/>
                </a:tc>
                <a:tc>
                  <a:txBody>
                    <a:bodyPr/>
                    <a:lstStyle/>
                    <a:p>
                      <a:endParaRPr lang="de-DE" dirty="0"/>
                    </a:p>
                  </a:txBody>
                  <a:tcPr/>
                </a:tc>
                <a:tc>
                  <a:txBody>
                    <a:bodyPr/>
                    <a:lstStyle/>
                    <a:p>
                      <a:r>
                        <a:rPr lang="de-DE" dirty="0"/>
                        <a:t>März</a:t>
                      </a:r>
                    </a:p>
                  </a:txBody>
                  <a:tcPr/>
                </a:tc>
                <a:tc>
                  <a:txBody>
                    <a:bodyPr/>
                    <a:lstStyle/>
                    <a:p>
                      <a:r>
                        <a:rPr lang="de-DE" dirty="0"/>
                        <a:t>und bei Bedarf</a:t>
                      </a:r>
                    </a:p>
                  </a:txBody>
                  <a:tcPr/>
                </a:tc>
                <a:extLst>
                  <a:ext uri="{0D108BD9-81ED-4DB2-BD59-A6C34878D82A}">
                    <a16:rowId xmlns:a16="http://schemas.microsoft.com/office/drawing/2014/main" val="3257064591"/>
                  </a:ext>
                </a:extLst>
              </a:tr>
              <a:tr h="0">
                <a:tc>
                  <a:txBody>
                    <a:bodyPr/>
                    <a:lstStyle/>
                    <a:p>
                      <a:r>
                        <a:rPr lang="de-DE" dirty="0"/>
                        <a:t>Wein</a:t>
                      </a:r>
                    </a:p>
                  </a:txBody>
                  <a:tcPr/>
                </a:tc>
                <a:tc>
                  <a:txBody>
                    <a:bodyPr/>
                    <a:lstStyle/>
                    <a:p>
                      <a:endParaRPr lang="de-DE" dirty="0"/>
                    </a:p>
                  </a:txBody>
                  <a:tcPr/>
                </a:tc>
                <a:tc>
                  <a:txBody>
                    <a:bodyPr/>
                    <a:lstStyle/>
                    <a:p>
                      <a:r>
                        <a:rPr lang="de-DE" dirty="0"/>
                        <a:t>Frühjahr bis 28.02.</a:t>
                      </a:r>
                    </a:p>
                  </a:txBody>
                  <a:tcPr/>
                </a:tc>
                <a:tc>
                  <a:txBody>
                    <a:bodyPr/>
                    <a:lstStyle/>
                    <a:p>
                      <a:r>
                        <a:rPr lang="de-DE" dirty="0"/>
                        <a:t>Juni/Juli</a:t>
                      </a:r>
                    </a:p>
                  </a:txBody>
                  <a:tcPr/>
                </a:tc>
                <a:extLst>
                  <a:ext uri="{0D108BD9-81ED-4DB2-BD59-A6C34878D82A}">
                    <a16:rowId xmlns:a16="http://schemas.microsoft.com/office/drawing/2014/main" val="533061698"/>
                  </a:ext>
                </a:extLst>
              </a:tr>
              <a:tr h="370840">
                <a:tc>
                  <a:txBody>
                    <a:bodyPr/>
                    <a:lstStyle/>
                    <a:p>
                      <a:r>
                        <a:rPr lang="de-DE" dirty="0"/>
                        <a:t>Beerenobst</a:t>
                      </a:r>
                    </a:p>
                  </a:txBody>
                  <a:tcPr/>
                </a:tc>
                <a:tc>
                  <a:txBody>
                    <a:bodyPr/>
                    <a:lstStyle/>
                    <a:p>
                      <a:endParaRPr lang="de-DE" dirty="0"/>
                    </a:p>
                  </a:txBody>
                  <a:tcPr/>
                </a:tc>
                <a:tc>
                  <a:txBody>
                    <a:bodyPr/>
                    <a:lstStyle/>
                    <a:p>
                      <a:r>
                        <a:rPr lang="de-DE" dirty="0"/>
                        <a:t>während/nach der Ernte</a:t>
                      </a:r>
                    </a:p>
                  </a:txBody>
                  <a:tcPr/>
                </a:tc>
                <a:tc>
                  <a:txBody>
                    <a:bodyPr/>
                    <a:lstStyle/>
                    <a:p>
                      <a:r>
                        <a:rPr lang="de-DE" dirty="0"/>
                        <a:t>Februar/März</a:t>
                      </a:r>
                    </a:p>
                  </a:txBody>
                  <a:tcPr/>
                </a:tc>
                <a:extLst>
                  <a:ext uri="{0D108BD9-81ED-4DB2-BD59-A6C34878D82A}">
                    <a16:rowId xmlns:a16="http://schemas.microsoft.com/office/drawing/2014/main" val="1182248042"/>
                  </a:ext>
                </a:extLst>
              </a:tr>
              <a:tr h="370840">
                <a:tc>
                  <a:txBody>
                    <a:bodyPr/>
                    <a:lstStyle/>
                    <a:p>
                      <a:r>
                        <a:rPr lang="de-DE" dirty="0"/>
                        <a:t>Himbeeren</a:t>
                      </a:r>
                    </a:p>
                  </a:txBody>
                  <a:tcPr/>
                </a:tc>
                <a:tc>
                  <a:txBody>
                    <a:bodyPr/>
                    <a:lstStyle/>
                    <a:p>
                      <a:r>
                        <a:rPr lang="de-DE" dirty="0"/>
                        <a:t>Sommerhimbeeren</a:t>
                      </a:r>
                    </a:p>
                  </a:txBody>
                  <a:tcPr/>
                </a:tc>
                <a:tc>
                  <a:txBody>
                    <a:bodyPr/>
                    <a:lstStyle/>
                    <a:p>
                      <a:r>
                        <a:rPr lang="de-DE" dirty="0"/>
                        <a:t>nur abgetragene Ruten</a:t>
                      </a:r>
                    </a:p>
                  </a:txBody>
                  <a:tcPr/>
                </a:tc>
                <a:tc>
                  <a:txBody>
                    <a:bodyPr/>
                    <a:lstStyle/>
                    <a:p>
                      <a:endParaRPr lang="de-DE" dirty="0"/>
                    </a:p>
                  </a:txBody>
                  <a:tcPr/>
                </a:tc>
                <a:extLst>
                  <a:ext uri="{0D108BD9-81ED-4DB2-BD59-A6C34878D82A}">
                    <a16:rowId xmlns:a16="http://schemas.microsoft.com/office/drawing/2014/main" val="3031226624"/>
                  </a:ext>
                </a:extLst>
              </a:tr>
              <a:tr h="370840">
                <a:tc>
                  <a:txBody>
                    <a:bodyPr/>
                    <a:lstStyle/>
                    <a:p>
                      <a:endParaRPr lang="de-DE" dirty="0"/>
                    </a:p>
                  </a:txBody>
                  <a:tcPr/>
                </a:tc>
                <a:tc>
                  <a:txBody>
                    <a:bodyPr/>
                    <a:lstStyle/>
                    <a:p>
                      <a:r>
                        <a:rPr lang="de-DE" dirty="0"/>
                        <a:t>Herbsthimbeeren</a:t>
                      </a:r>
                    </a:p>
                  </a:txBody>
                  <a:tcPr/>
                </a:tc>
                <a:tc>
                  <a:txBody>
                    <a:bodyPr/>
                    <a:lstStyle/>
                    <a:p>
                      <a:r>
                        <a:rPr lang="de-DE" dirty="0"/>
                        <a:t>nach der Ernte</a:t>
                      </a:r>
                    </a:p>
                  </a:txBody>
                  <a:tcPr/>
                </a:tc>
                <a:tc>
                  <a:txBody>
                    <a:bodyPr/>
                    <a:lstStyle/>
                    <a:p>
                      <a:endParaRPr lang="de-DE" dirty="0"/>
                    </a:p>
                  </a:txBody>
                  <a:tcPr/>
                </a:tc>
                <a:extLst>
                  <a:ext uri="{0D108BD9-81ED-4DB2-BD59-A6C34878D82A}">
                    <a16:rowId xmlns:a16="http://schemas.microsoft.com/office/drawing/2014/main" val="4246405329"/>
                  </a:ext>
                </a:extLst>
              </a:tr>
              <a:tr h="370840">
                <a:tc>
                  <a:txBody>
                    <a:bodyPr/>
                    <a:lstStyle/>
                    <a:p>
                      <a:r>
                        <a:rPr lang="de-DE" dirty="0"/>
                        <a:t>Brombeeren</a:t>
                      </a:r>
                    </a:p>
                  </a:txBody>
                  <a:tcPr/>
                </a:tc>
                <a:tc>
                  <a:txBody>
                    <a:bodyPr/>
                    <a:lstStyle/>
                    <a:p>
                      <a:endParaRPr lang="de-DE" dirty="0"/>
                    </a:p>
                  </a:txBody>
                  <a:tcPr/>
                </a:tc>
                <a:tc>
                  <a:txBody>
                    <a:bodyPr/>
                    <a:lstStyle/>
                    <a:p>
                      <a:r>
                        <a:rPr lang="de-DE" dirty="0"/>
                        <a:t>Februar bis März</a:t>
                      </a:r>
                    </a:p>
                  </a:txBody>
                  <a:tcPr/>
                </a:tc>
                <a:tc>
                  <a:txBody>
                    <a:bodyPr/>
                    <a:lstStyle/>
                    <a:p>
                      <a:endParaRPr lang="de-DE" dirty="0"/>
                    </a:p>
                  </a:txBody>
                  <a:tcPr/>
                </a:tc>
                <a:extLst>
                  <a:ext uri="{0D108BD9-81ED-4DB2-BD59-A6C34878D82A}">
                    <a16:rowId xmlns:a16="http://schemas.microsoft.com/office/drawing/2014/main" val="3215210750"/>
                  </a:ext>
                </a:extLst>
              </a:tr>
            </a:tbl>
          </a:graphicData>
        </a:graphic>
      </p:graphicFrame>
    </p:spTree>
    <p:extLst>
      <p:ext uri="{BB962C8B-B14F-4D97-AF65-F5344CB8AC3E}">
        <p14:creationId xmlns:p14="http://schemas.microsoft.com/office/powerpoint/2010/main" val="2494823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973</Words>
  <Application>Microsoft Office PowerPoint</Application>
  <PresentationFormat>Breitbild</PresentationFormat>
  <Paragraphs>203</Paragraphs>
  <Slides>21</Slides>
  <Notes>21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21</vt:i4>
      </vt:variant>
    </vt:vector>
  </HeadingPairs>
  <TitlesOfParts>
    <vt:vector size="30" baseType="lpstr">
      <vt:lpstr>Arial</vt:lpstr>
      <vt:lpstr>Arial</vt:lpstr>
      <vt:lpstr>Calibri</vt:lpstr>
      <vt:lpstr>futura pt</vt:lpstr>
      <vt:lpstr>Google Sans</vt:lpstr>
      <vt:lpstr>Roboto</vt:lpstr>
      <vt:lpstr>Tahoma</vt:lpstr>
      <vt:lpstr>Times New Roman</vt:lpstr>
      <vt:lpstr>Office Theme</vt:lpstr>
      <vt:lpstr>Referentin Kerstin Michel Gartenfachberaterin GV Zur Sonnenseite e. V.</vt:lpstr>
      <vt:lpstr>Themenübersicht</vt:lpstr>
      <vt:lpstr>Warum und wann Obstbäume schneiden?</vt:lpstr>
      <vt:lpstr>PowerPoint-Präsentation</vt:lpstr>
      <vt:lpstr>PowerPoint-Präsentation</vt:lpstr>
      <vt:lpstr>Pflanzung Obstbaum</vt:lpstr>
      <vt:lpstr>Pflanzung Obstbaum</vt:lpstr>
      <vt:lpstr>Pflanzung Obstbaum</vt:lpstr>
      <vt:lpstr>Schnitt-Arten</vt:lpstr>
      <vt:lpstr>Schnitt-Arten</vt:lpstr>
      <vt:lpstr>Schnitt-Arten</vt:lpstr>
      <vt:lpstr>Schnitt-Arten</vt:lpstr>
      <vt:lpstr>Schnitt-Arten</vt:lpstr>
      <vt:lpstr>PowerPoint-Präsentation</vt:lpstr>
      <vt:lpstr>PowerPoint-Präsentation</vt:lpstr>
      <vt:lpstr>Schnitt-Technik</vt:lpstr>
      <vt:lpstr>Schnitt-Technik</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Referent Dipl. Ing (FH) Frank Gerber</dc:title>
  <dc:creator>Michael Gerber</dc:creator>
  <cp:lastModifiedBy>Hans-Peter Becker</cp:lastModifiedBy>
  <cp:revision>72</cp:revision>
  <dcterms:created xsi:type="dcterms:W3CDTF">2017-01-31T12:39:00Z</dcterms:created>
  <dcterms:modified xsi:type="dcterms:W3CDTF">2024-01-17T13:47:08Z</dcterms:modified>
</cp:coreProperties>
</file>